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65" r:id="rId3"/>
    <p:sldId id="294" r:id="rId4"/>
    <p:sldId id="257" r:id="rId5"/>
    <p:sldId id="287" r:id="rId6"/>
    <p:sldId id="258" r:id="rId7"/>
    <p:sldId id="313" r:id="rId8"/>
    <p:sldId id="314" r:id="rId9"/>
    <p:sldId id="315" r:id="rId10"/>
    <p:sldId id="318" r:id="rId11"/>
    <p:sldId id="319" r:id="rId12"/>
    <p:sldId id="312" r:id="rId13"/>
    <p:sldId id="320" r:id="rId14"/>
    <p:sldId id="321" r:id="rId15"/>
    <p:sldId id="311" r:id="rId16"/>
    <p:sldId id="323" r:id="rId17"/>
    <p:sldId id="301" r:id="rId18"/>
    <p:sldId id="322" r:id="rId19"/>
    <p:sldId id="324" r:id="rId20"/>
    <p:sldId id="325" r:id="rId21"/>
    <p:sldId id="260" r:id="rId22"/>
    <p:sldId id="327" r:id="rId23"/>
    <p:sldId id="329" r:id="rId24"/>
    <p:sldId id="291" r:id="rId25"/>
    <p:sldId id="330" r:id="rId26"/>
    <p:sldId id="279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lack" panose="020F0502020204030203" pitchFamily="34" charset="0"/>
      <p:bold r:id="rId33"/>
      <p:italic r:id="rId34"/>
      <p:boldItalic r:id="rId35"/>
    </p:embeddedFont>
    <p:embeddedFont>
      <p:font typeface="Lato Light" panose="020F0502020204030203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D82"/>
    <a:srgbClr val="5CC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9D29C0-6FEA-43A6-A6A9-16F0B48DB381}">
  <a:tblStyle styleId="{319D29C0-6FEA-43A6-A6A9-16F0B48DB3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57"/>
    <p:restoredTop sz="94698"/>
  </p:normalViewPr>
  <p:slideViewPr>
    <p:cSldViewPr snapToGrid="0" snapToObjects="1">
      <p:cViewPr varScale="1">
        <p:scale>
          <a:sx n="195" d="100"/>
          <a:sy n="195" d="100"/>
        </p:scale>
        <p:origin x="2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D9D3E-1E7E-4F01-BC5F-7FD38296C565}" type="doc">
      <dgm:prSet loTypeId="urn:microsoft.com/office/officeart/2005/8/layout/process1" loCatId="process" qsTypeId="urn:microsoft.com/office/officeart/2005/8/quickstyle/simple1" qsCatId="simple" csTypeId="urn:microsoft.com/office/officeart/2005/8/colors/accent4_3" csCatId="accent4" phldr="1"/>
      <dgm:spPr/>
    </dgm:pt>
    <dgm:pt modelId="{FCDAC250-A334-4A03-9F52-E03D963AF9F2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Define 7/3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D30AE89C-B1B7-468D-867A-F9AC46F7CD67}" type="parTrans" cxnId="{FE9A18C3-9204-4F02-B706-888E59567105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D034F3E3-C1A7-4A5F-BCDE-57A41DE06368}" type="sibTrans" cxnId="{FE9A18C3-9204-4F02-B706-888E59567105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2D55374F-238D-4C12-8B01-2EEC156E2842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Measure 7/10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382B5AF1-6564-47B1-99D6-AE3B03C23FD8}" type="parTrans" cxnId="{C2ECFF22-2185-4C8A-AC82-8D367E0C648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C63E6B8D-5E0D-4D05-B7BD-E5DBD7FDFCFC}" type="sibTrans" cxnId="{C2ECFF22-2185-4C8A-AC82-8D367E0C648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83C003B3-117C-46FB-8304-EA2991836CF6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Analyze 7/17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852F225D-CDA1-476B-B6CF-8A43DDAF9230}" type="parTrans" cxnId="{860834F8-DA33-47F2-B424-3659D0446340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C21C3A47-F113-47DB-91E1-7F6ED684EB0A}" type="sibTrans" cxnId="{860834F8-DA33-47F2-B424-3659D0446340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BFE256EE-071B-4927-B473-F0AEA677C8F2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Improve 8/15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5D52B1BA-9121-4086-BC80-18D86FB641C7}" type="parTrans" cxnId="{06CB8599-355F-487B-AEC9-CE28996DE34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3F159B46-9723-4A8B-ACD9-601EE30A32B4}" type="sibTrans" cxnId="{06CB8599-355F-487B-AEC9-CE28996DE34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F3E8FB5F-D00D-4F60-90B8-20A660324A37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Control 8/29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D7CFFDBB-AD51-47ED-B210-BF7A140FC59B}" type="parTrans" cxnId="{08D06826-9E96-4C0C-9E21-94940FF0974C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659E5D6B-F278-49D6-AEA5-A6B7948441BB}" type="sibTrans" cxnId="{08D06826-9E96-4C0C-9E21-94940FF0974C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2881200D-E4B5-4656-B4D2-33255CC10451}" type="pres">
      <dgm:prSet presAssocID="{0E4D9D3E-1E7E-4F01-BC5F-7FD38296C565}" presName="Name0" presStyleCnt="0">
        <dgm:presLayoutVars>
          <dgm:dir/>
          <dgm:resizeHandles val="exact"/>
        </dgm:presLayoutVars>
      </dgm:prSet>
      <dgm:spPr/>
    </dgm:pt>
    <dgm:pt modelId="{C847FF07-5EAD-416A-962E-69015C669CAE}" type="pres">
      <dgm:prSet presAssocID="{FCDAC250-A334-4A03-9F52-E03D963AF9F2}" presName="node" presStyleLbl="node1" presStyleIdx="0" presStyleCnt="5">
        <dgm:presLayoutVars>
          <dgm:bulletEnabled val="1"/>
        </dgm:presLayoutVars>
      </dgm:prSet>
      <dgm:spPr/>
    </dgm:pt>
    <dgm:pt modelId="{E3F50F0D-8EFE-4FD1-B838-25DA40AE9282}" type="pres">
      <dgm:prSet presAssocID="{D034F3E3-C1A7-4A5F-BCDE-57A41DE06368}" presName="sibTrans" presStyleLbl="sibTrans2D1" presStyleIdx="0" presStyleCnt="4"/>
      <dgm:spPr/>
    </dgm:pt>
    <dgm:pt modelId="{8E40DFE6-5AE7-4CFD-BF53-9098E06F0A3D}" type="pres">
      <dgm:prSet presAssocID="{D034F3E3-C1A7-4A5F-BCDE-57A41DE06368}" presName="connectorText" presStyleLbl="sibTrans2D1" presStyleIdx="0" presStyleCnt="4"/>
      <dgm:spPr/>
    </dgm:pt>
    <dgm:pt modelId="{503FC90B-B3D0-4DAB-B318-63B97EBA43C3}" type="pres">
      <dgm:prSet presAssocID="{2D55374F-238D-4C12-8B01-2EEC156E2842}" presName="node" presStyleLbl="node1" presStyleIdx="1" presStyleCnt="5">
        <dgm:presLayoutVars>
          <dgm:bulletEnabled val="1"/>
        </dgm:presLayoutVars>
      </dgm:prSet>
      <dgm:spPr/>
    </dgm:pt>
    <dgm:pt modelId="{2B0BD044-B35D-4C9B-AF91-6EAF735DA033}" type="pres">
      <dgm:prSet presAssocID="{C63E6B8D-5E0D-4D05-B7BD-E5DBD7FDFCFC}" presName="sibTrans" presStyleLbl="sibTrans2D1" presStyleIdx="1" presStyleCnt="4"/>
      <dgm:spPr/>
    </dgm:pt>
    <dgm:pt modelId="{EB716AF5-7432-4E7E-BC90-2C1E01A41EB1}" type="pres">
      <dgm:prSet presAssocID="{C63E6B8D-5E0D-4D05-B7BD-E5DBD7FDFCFC}" presName="connectorText" presStyleLbl="sibTrans2D1" presStyleIdx="1" presStyleCnt="4"/>
      <dgm:spPr/>
    </dgm:pt>
    <dgm:pt modelId="{32A46CAD-6B41-48ED-BD5D-81291D617F76}" type="pres">
      <dgm:prSet presAssocID="{83C003B3-117C-46FB-8304-EA2991836CF6}" presName="node" presStyleLbl="node1" presStyleIdx="2" presStyleCnt="5">
        <dgm:presLayoutVars>
          <dgm:bulletEnabled val="1"/>
        </dgm:presLayoutVars>
      </dgm:prSet>
      <dgm:spPr/>
    </dgm:pt>
    <dgm:pt modelId="{8AC4C71D-2330-4CF7-AA4B-F8AEAC7C0F0A}" type="pres">
      <dgm:prSet presAssocID="{C21C3A47-F113-47DB-91E1-7F6ED684EB0A}" presName="sibTrans" presStyleLbl="sibTrans2D1" presStyleIdx="2" presStyleCnt="4"/>
      <dgm:spPr/>
    </dgm:pt>
    <dgm:pt modelId="{47ABE0DA-BE18-4579-857E-AE67AF1F31D1}" type="pres">
      <dgm:prSet presAssocID="{C21C3A47-F113-47DB-91E1-7F6ED684EB0A}" presName="connectorText" presStyleLbl="sibTrans2D1" presStyleIdx="2" presStyleCnt="4"/>
      <dgm:spPr/>
    </dgm:pt>
    <dgm:pt modelId="{E1F22D2C-80A2-431D-A58C-6A4264DD77A5}" type="pres">
      <dgm:prSet presAssocID="{BFE256EE-071B-4927-B473-F0AEA677C8F2}" presName="node" presStyleLbl="node1" presStyleIdx="3" presStyleCnt="5">
        <dgm:presLayoutVars>
          <dgm:bulletEnabled val="1"/>
        </dgm:presLayoutVars>
      </dgm:prSet>
      <dgm:spPr/>
    </dgm:pt>
    <dgm:pt modelId="{51BC9225-F601-4664-96CB-EF0F9B61F8F7}" type="pres">
      <dgm:prSet presAssocID="{3F159B46-9723-4A8B-ACD9-601EE30A32B4}" presName="sibTrans" presStyleLbl="sibTrans2D1" presStyleIdx="3" presStyleCnt="4"/>
      <dgm:spPr/>
    </dgm:pt>
    <dgm:pt modelId="{BC7544CF-09D8-42F2-8C58-6EC368378EF7}" type="pres">
      <dgm:prSet presAssocID="{3F159B46-9723-4A8B-ACD9-601EE30A32B4}" presName="connectorText" presStyleLbl="sibTrans2D1" presStyleIdx="3" presStyleCnt="4"/>
      <dgm:spPr/>
    </dgm:pt>
    <dgm:pt modelId="{645BEE2A-A43E-4D8B-AA02-1A6FAD98A15C}" type="pres">
      <dgm:prSet presAssocID="{F3E8FB5F-D00D-4F60-90B8-20A660324A37}" presName="node" presStyleLbl="node1" presStyleIdx="4" presStyleCnt="5">
        <dgm:presLayoutVars>
          <dgm:bulletEnabled val="1"/>
        </dgm:presLayoutVars>
      </dgm:prSet>
      <dgm:spPr/>
    </dgm:pt>
  </dgm:ptLst>
  <dgm:cxnLst>
    <dgm:cxn modelId="{99F51F11-6F8F-4F68-8580-3AFDAC5020B7}" type="presOf" srcId="{C21C3A47-F113-47DB-91E1-7F6ED684EB0A}" destId="{8AC4C71D-2330-4CF7-AA4B-F8AEAC7C0F0A}" srcOrd="0" destOrd="0" presId="urn:microsoft.com/office/officeart/2005/8/layout/process1"/>
    <dgm:cxn modelId="{C2ECFF22-2185-4C8A-AC82-8D367E0C648D}" srcId="{0E4D9D3E-1E7E-4F01-BC5F-7FD38296C565}" destId="{2D55374F-238D-4C12-8B01-2EEC156E2842}" srcOrd="1" destOrd="0" parTransId="{382B5AF1-6564-47B1-99D6-AE3B03C23FD8}" sibTransId="{C63E6B8D-5E0D-4D05-B7BD-E5DBD7FDFCFC}"/>
    <dgm:cxn modelId="{08D06826-9E96-4C0C-9E21-94940FF0974C}" srcId="{0E4D9D3E-1E7E-4F01-BC5F-7FD38296C565}" destId="{F3E8FB5F-D00D-4F60-90B8-20A660324A37}" srcOrd="4" destOrd="0" parTransId="{D7CFFDBB-AD51-47ED-B210-BF7A140FC59B}" sibTransId="{659E5D6B-F278-49D6-AEA5-A6B7948441BB}"/>
    <dgm:cxn modelId="{901DE12A-2284-45D4-85F0-270037151A60}" type="presOf" srcId="{2D55374F-238D-4C12-8B01-2EEC156E2842}" destId="{503FC90B-B3D0-4DAB-B318-63B97EBA43C3}" srcOrd="0" destOrd="0" presId="urn:microsoft.com/office/officeart/2005/8/layout/process1"/>
    <dgm:cxn modelId="{33499C2B-15D3-4A26-9ABB-2D56B2800055}" type="presOf" srcId="{83C003B3-117C-46FB-8304-EA2991836CF6}" destId="{32A46CAD-6B41-48ED-BD5D-81291D617F76}" srcOrd="0" destOrd="0" presId="urn:microsoft.com/office/officeart/2005/8/layout/process1"/>
    <dgm:cxn modelId="{9949F241-5D40-421D-AC1B-647028320BF3}" type="presOf" srcId="{0E4D9D3E-1E7E-4F01-BC5F-7FD38296C565}" destId="{2881200D-E4B5-4656-B4D2-33255CC10451}" srcOrd="0" destOrd="0" presId="urn:microsoft.com/office/officeart/2005/8/layout/process1"/>
    <dgm:cxn modelId="{AAAAA85B-3684-4820-ACC1-49F5ACE1428F}" type="presOf" srcId="{3F159B46-9723-4A8B-ACD9-601EE30A32B4}" destId="{BC7544CF-09D8-42F2-8C58-6EC368378EF7}" srcOrd="1" destOrd="0" presId="urn:microsoft.com/office/officeart/2005/8/layout/process1"/>
    <dgm:cxn modelId="{12AC1B5F-AE62-4BA5-94AA-1D4D37BC0870}" type="presOf" srcId="{C63E6B8D-5E0D-4D05-B7BD-E5DBD7FDFCFC}" destId="{EB716AF5-7432-4E7E-BC90-2C1E01A41EB1}" srcOrd="1" destOrd="0" presId="urn:microsoft.com/office/officeart/2005/8/layout/process1"/>
    <dgm:cxn modelId="{06CB8599-355F-487B-AEC9-CE28996DE34D}" srcId="{0E4D9D3E-1E7E-4F01-BC5F-7FD38296C565}" destId="{BFE256EE-071B-4927-B473-F0AEA677C8F2}" srcOrd="3" destOrd="0" parTransId="{5D52B1BA-9121-4086-BC80-18D86FB641C7}" sibTransId="{3F159B46-9723-4A8B-ACD9-601EE30A32B4}"/>
    <dgm:cxn modelId="{229D30AF-3080-41F0-998F-BC0C1D1BF1FE}" type="presOf" srcId="{C21C3A47-F113-47DB-91E1-7F6ED684EB0A}" destId="{47ABE0DA-BE18-4579-857E-AE67AF1F31D1}" srcOrd="1" destOrd="0" presId="urn:microsoft.com/office/officeart/2005/8/layout/process1"/>
    <dgm:cxn modelId="{802762B1-EA21-4210-8D08-0B2F664A540F}" type="presOf" srcId="{D034F3E3-C1A7-4A5F-BCDE-57A41DE06368}" destId="{E3F50F0D-8EFE-4FD1-B838-25DA40AE9282}" srcOrd="0" destOrd="0" presId="urn:microsoft.com/office/officeart/2005/8/layout/process1"/>
    <dgm:cxn modelId="{217DFAC1-1027-4542-9590-31613F38BF72}" type="presOf" srcId="{BFE256EE-071B-4927-B473-F0AEA677C8F2}" destId="{E1F22D2C-80A2-431D-A58C-6A4264DD77A5}" srcOrd="0" destOrd="0" presId="urn:microsoft.com/office/officeart/2005/8/layout/process1"/>
    <dgm:cxn modelId="{FE9A18C3-9204-4F02-B706-888E59567105}" srcId="{0E4D9D3E-1E7E-4F01-BC5F-7FD38296C565}" destId="{FCDAC250-A334-4A03-9F52-E03D963AF9F2}" srcOrd="0" destOrd="0" parTransId="{D30AE89C-B1B7-468D-867A-F9AC46F7CD67}" sibTransId="{D034F3E3-C1A7-4A5F-BCDE-57A41DE06368}"/>
    <dgm:cxn modelId="{7A47C4C9-4AAA-45CC-9844-6CC37BAB7832}" type="presOf" srcId="{D034F3E3-C1A7-4A5F-BCDE-57A41DE06368}" destId="{8E40DFE6-5AE7-4CFD-BF53-9098E06F0A3D}" srcOrd="1" destOrd="0" presId="urn:microsoft.com/office/officeart/2005/8/layout/process1"/>
    <dgm:cxn modelId="{3B2054CC-9672-48AA-93DA-5123574B71A3}" type="presOf" srcId="{C63E6B8D-5E0D-4D05-B7BD-E5DBD7FDFCFC}" destId="{2B0BD044-B35D-4C9B-AF91-6EAF735DA033}" srcOrd="0" destOrd="0" presId="urn:microsoft.com/office/officeart/2005/8/layout/process1"/>
    <dgm:cxn modelId="{C48FC7E4-3DFF-40F6-B3BF-E5FB6134069F}" type="presOf" srcId="{FCDAC250-A334-4A03-9F52-E03D963AF9F2}" destId="{C847FF07-5EAD-416A-962E-69015C669CAE}" srcOrd="0" destOrd="0" presId="urn:microsoft.com/office/officeart/2005/8/layout/process1"/>
    <dgm:cxn modelId="{5D48BCF2-B6AE-4080-8807-E8A86ED445E1}" type="presOf" srcId="{3F159B46-9723-4A8B-ACD9-601EE30A32B4}" destId="{51BC9225-F601-4664-96CB-EF0F9B61F8F7}" srcOrd="0" destOrd="0" presId="urn:microsoft.com/office/officeart/2005/8/layout/process1"/>
    <dgm:cxn modelId="{74AC82F7-8DB8-4E15-BABB-B4CC071927D6}" type="presOf" srcId="{F3E8FB5F-D00D-4F60-90B8-20A660324A37}" destId="{645BEE2A-A43E-4D8B-AA02-1A6FAD98A15C}" srcOrd="0" destOrd="0" presId="urn:microsoft.com/office/officeart/2005/8/layout/process1"/>
    <dgm:cxn modelId="{860834F8-DA33-47F2-B424-3659D0446340}" srcId="{0E4D9D3E-1E7E-4F01-BC5F-7FD38296C565}" destId="{83C003B3-117C-46FB-8304-EA2991836CF6}" srcOrd="2" destOrd="0" parTransId="{852F225D-CDA1-476B-B6CF-8A43DDAF9230}" sibTransId="{C21C3A47-F113-47DB-91E1-7F6ED684EB0A}"/>
    <dgm:cxn modelId="{E0D62C1A-9E89-4B39-A09A-FCF2BE1BAB3C}" type="presParOf" srcId="{2881200D-E4B5-4656-B4D2-33255CC10451}" destId="{C847FF07-5EAD-416A-962E-69015C669CAE}" srcOrd="0" destOrd="0" presId="urn:microsoft.com/office/officeart/2005/8/layout/process1"/>
    <dgm:cxn modelId="{D2356FB4-CB50-4C41-A6B5-C3CE1E0DC988}" type="presParOf" srcId="{2881200D-E4B5-4656-B4D2-33255CC10451}" destId="{E3F50F0D-8EFE-4FD1-B838-25DA40AE9282}" srcOrd="1" destOrd="0" presId="urn:microsoft.com/office/officeart/2005/8/layout/process1"/>
    <dgm:cxn modelId="{7F32474D-47E6-4CDF-8354-CEA6077E6BF8}" type="presParOf" srcId="{E3F50F0D-8EFE-4FD1-B838-25DA40AE9282}" destId="{8E40DFE6-5AE7-4CFD-BF53-9098E06F0A3D}" srcOrd="0" destOrd="0" presId="urn:microsoft.com/office/officeart/2005/8/layout/process1"/>
    <dgm:cxn modelId="{E3C3EA33-FF04-4E06-BB4C-D5654B705B78}" type="presParOf" srcId="{2881200D-E4B5-4656-B4D2-33255CC10451}" destId="{503FC90B-B3D0-4DAB-B318-63B97EBA43C3}" srcOrd="2" destOrd="0" presId="urn:microsoft.com/office/officeart/2005/8/layout/process1"/>
    <dgm:cxn modelId="{2F6ECE8F-0615-4C7C-8F46-B19D419A0C66}" type="presParOf" srcId="{2881200D-E4B5-4656-B4D2-33255CC10451}" destId="{2B0BD044-B35D-4C9B-AF91-6EAF735DA033}" srcOrd="3" destOrd="0" presId="urn:microsoft.com/office/officeart/2005/8/layout/process1"/>
    <dgm:cxn modelId="{F1B7232C-1321-426D-AAD3-D4852FD0D640}" type="presParOf" srcId="{2B0BD044-B35D-4C9B-AF91-6EAF735DA033}" destId="{EB716AF5-7432-4E7E-BC90-2C1E01A41EB1}" srcOrd="0" destOrd="0" presId="urn:microsoft.com/office/officeart/2005/8/layout/process1"/>
    <dgm:cxn modelId="{846DD523-84BF-4C98-AC06-62DAD42B0901}" type="presParOf" srcId="{2881200D-E4B5-4656-B4D2-33255CC10451}" destId="{32A46CAD-6B41-48ED-BD5D-81291D617F76}" srcOrd="4" destOrd="0" presId="urn:microsoft.com/office/officeart/2005/8/layout/process1"/>
    <dgm:cxn modelId="{74361A14-A404-479F-B219-021266E2A5DE}" type="presParOf" srcId="{2881200D-E4B5-4656-B4D2-33255CC10451}" destId="{8AC4C71D-2330-4CF7-AA4B-F8AEAC7C0F0A}" srcOrd="5" destOrd="0" presId="urn:microsoft.com/office/officeart/2005/8/layout/process1"/>
    <dgm:cxn modelId="{B4333983-35B5-416E-8710-5B64C4A2943D}" type="presParOf" srcId="{8AC4C71D-2330-4CF7-AA4B-F8AEAC7C0F0A}" destId="{47ABE0DA-BE18-4579-857E-AE67AF1F31D1}" srcOrd="0" destOrd="0" presId="urn:microsoft.com/office/officeart/2005/8/layout/process1"/>
    <dgm:cxn modelId="{98F80089-4BAB-47C5-B215-7B304D6A26AE}" type="presParOf" srcId="{2881200D-E4B5-4656-B4D2-33255CC10451}" destId="{E1F22D2C-80A2-431D-A58C-6A4264DD77A5}" srcOrd="6" destOrd="0" presId="urn:microsoft.com/office/officeart/2005/8/layout/process1"/>
    <dgm:cxn modelId="{4FE3ED88-1D8F-437D-8AA2-D2A723432208}" type="presParOf" srcId="{2881200D-E4B5-4656-B4D2-33255CC10451}" destId="{51BC9225-F601-4664-96CB-EF0F9B61F8F7}" srcOrd="7" destOrd="0" presId="urn:microsoft.com/office/officeart/2005/8/layout/process1"/>
    <dgm:cxn modelId="{7DDE19BE-1A3E-4490-B399-3DDB0C2D413B}" type="presParOf" srcId="{51BC9225-F601-4664-96CB-EF0F9B61F8F7}" destId="{BC7544CF-09D8-42F2-8C58-6EC368378EF7}" srcOrd="0" destOrd="0" presId="urn:microsoft.com/office/officeart/2005/8/layout/process1"/>
    <dgm:cxn modelId="{EA5267E0-C975-43C5-928E-AF3FC64C5F99}" type="presParOf" srcId="{2881200D-E4B5-4656-B4D2-33255CC10451}" destId="{645BEE2A-A43E-4D8B-AA02-1A6FAD98A15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FF07-5EAD-416A-962E-69015C669CAE}">
      <dsp:nvSpPr>
        <dsp:cNvPr id="0" name=""/>
        <dsp:cNvSpPr/>
      </dsp:nvSpPr>
      <dsp:spPr>
        <a:xfrm>
          <a:off x="8458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Define 7/3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16371" y="7913"/>
        <a:ext cx="1294643" cy="254339"/>
      </dsp:txXfrm>
    </dsp:sp>
    <dsp:sp modelId="{E3F50F0D-8EFE-4FD1-B838-25DA40AE9282}">
      <dsp:nvSpPr>
        <dsp:cNvPr id="0" name=""/>
        <dsp:cNvSpPr/>
      </dsp:nvSpPr>
      <dsp:spPr>
        <a:xfrm>
          <a:off x="1449975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1449975" y="54033"/>
        <a:ext cx="196770" cy="162099"/>
      </dsp:txXfrm>
    </dsp:sp>
    <dsp:sp modelId="{503FC90B-B3D0-4DAB-B318-63B97EBA43C3}">
      <dsp:nvSpPr>
        <dsp:cNvPr id="0" name=""/>
        <dsp:cNvSpPr/>
      </dsp:nvSpPr>
      <dsp:spPr>
        <a:xfrm>
          <a:off x="1843116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172306"/>
            <a:satOff val="0"/>
            <a:lumOff val="84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Measure 7/10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1851029" y="7913"/>
        <a:ext cx="1294643" cy="254339"/>
      </dsp:txXfrm>
    </dsp:sp>
    <dsp:sp modelId="{2B0BD044-B35D-4C9B-AF91-6EAF735DA033}">
      <dsp:nvSpPr>
        <dsp:cNvPr id="0" name=""/>
        <dsp:cNvSpPr/>
      </dsp:nvSpPr>
      <dsp:spPr>
        <a:xfrm>
          <a:off x="3284633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231057"/>
            <a:satOff val="0"/>
            <a:lumOff val="104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3284633" y="54033"/>
        <a:ext cx="196770" cy="162099"/>
      </dsp:txXfrm>
    </dsp:sp>
    <dsp:sp modelId="{32A46CAD-6B41-48ED-BD5D-81291D617F76}">
      <dsp:nvSpPr>
        <dsp:cNvPr id="0" name=""/>
        <dsp:cNvSpPr/>
      </dsp:nvSpPr>
      <dsp:spPr>
        <a:xfrm>
          <a:off x="3677774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344611"/>
            <a:satOff val="0"/>
            <a:lumOff val="16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Analyze 7/17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3685687" y="7913"/>
        <a:ext cx="1294643" cy="254339"/>
      </dsp:txXfrm>
    </dsp:sp>
    <dsp:sp modelId="{8AC4C71D-2330-4CF7-AA4B-F8AEAC7C0F0A}">
      <dsp:nvSpPr>
        <dsp:cNvPr id="0" name=""/>
        <dsp:cNvSpPr/>
      </dsp:nvSpPr>
      <dsp:spPr>
        <a:xfrm>
          <a:off x="5119291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462114"/>
            <a:satOff val="0"/>
            <a:lumOff val="209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5119291" y="54033"/>
        <a:ext cx="196770" cy="162099"/>
      </dsp:txXfrm>
    </dsp:sp>
    <dsp:sp modelId="{E1F22D2C-80A2-431D-A58C-6A4264DD77A5}">
      <dsp:nvSpPr>
        <dsp:cNvPr id="0" name=""/>
        <dsp:cNvSpPr/>
      </dsp:nvSpPr>
      <dsp:spPr>
        <a:xfrm>
          <a:off x="5512432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516917"/>
            <a:satOff val="0"/>
            <a:lumOff val="25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Improve 8/15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5520345" y="7913"/>
        <a:ext cx="1294643" cy="254339"/>
      </dsp:txXfrm>
    </dsp:sp>
    <dsp:sp modelId="{51BC9225-F601-4664-96CB-EF0F9B61F8F7}">
      <dsp:nvSpPr>
        <dsp:cNvPr id="0" name=""/>
        <dsp:cNvSpPr/>
      </dsp:nvSpPr>
      <dsp:spPr>
        <a:xfrm>
          <a:off x="6953949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693171"/>
            <a:satOff val="0"/>
            <a:lumOff val="31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6953949" y="54033"/>
        <a:ext cx="196770" cy="162099"/>
      </dsp:txXfrm>
    </dsp:sp>
    <dsp:sp modelId="{645BEE2A-A43E-4D8B-AA02-1A6FAD98A15C}">
      <dsp:nvSpPr>
        <dsp:cNvPr id="0" name=""/>
        <dsp:cNvSpPr/>
      </dsp:nvSpPr>
      <dsp:spPr>
        <a:xfrm>
          <a:off x="7347090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689222"/>
            <a:satOff val="0"/>
            <a:lumOff val="33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Control 8/29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7355003" y="7913"/>
        <a:ext cx="1294643" cy="254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20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2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1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228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795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654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83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172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73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61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753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63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3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20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96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30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9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9600"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rot="5400000" flipH="1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2" name="Google Shape;62;p8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diagramData" Target="../diagrams/data1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5.emf"/><Relationship Id="rId10" Type="http://schemas.openxmlformats.org/officeDocument/2006/relationships/image" Target="../media/image20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/c/sentiment-analysis-on-movie-review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kaggle.com/gpreda/all-covid19-vaccines-tweets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sudalairajkumar/covid19-in-usa" TargetMode="External"/><Relationship Id="rId5" Type="http://schemas.openxmlformats.org/officeDocument/2006/relationships/hyperlink" Target="https://www.kaggle.com/antgoldbloom/covid19-data-from-john-hopkins-university" TargetMode="External"/><Relationship Id="rId4" Type="http://schemas.openxmlformats.org/officeDocument/2006/relationships/hyperlink" Target="https://www.kaggle.com/paultimothymooney/usa-covid19-vaccinations" TargetMode="Externa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yracuse.edu/about/social-media/images/" TargetMode="Externa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560887" y="497008"/>
            <a:ext cx="777896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Master of Science</a:t>
            </a:r>
            <a:b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Applied Data Science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Google Shape;90;p12">
            <a:extLst>
              <a:ext uri="{FF2B5EF4-FFF2-40B4-BE49-F238E27FC236}">
                <a16:creationId xmlns:a16="http://schemas.microsoft.com/office/drawing/2014/main" id="{7A1DFC62-370B-A341-A503-1F13204B6609}"/>
              </a:ext>
            </a:extLst>
          </p:cNvPr>
          <p:cNvSpPr txBox="1">
            <a:spLocks/>
          </p:cNvSpPr>
          <p:nvPr/>
        </p:nvSpPr>
        <p:spPr>
          <a:xfrm>
            <a:off x="560887" y="4158798"/>
            <a:ext cx="777896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Cherngywh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Lee</a:t>
            </a:r>
            <a:b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334280765</a:t>
            </a:r>
          </a:p>
        </p:txBody>
      </p:sp>
      <p:sp>
        <p:nvSpPr>
          <p:cNvPr id="5" name="Google Shape;90;p12">
            <a:extLst>
              <a:ext uri="{FF2B5EF4-FFF2-40B4-BE49-F238E27FC236}">
                <a16:creationId xmlns:a16="http://schemas.microsoft.com/office/drawing/2014/main" id="{EC422BB7-BE8C-0A44-9EB5-D7F4E6D67F63}"/>
              </a:ext>
            </a:extLst>
          </p:cNvPr>
          <p:cNvSpPr txBox="1">
            <a:spLocks/>
          </p:cNvSpPr>
          <p:nvPr/>
        </p:nvSpPr>
        <p:spPr>
          <a:xfrm>
            <a:off x="1501228" y="2454362"/>
            <a:ext cx="410839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Syracuse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577151" y="793960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Data Warehouse is the foundation of BI (business intelligence). </a:t>
            </a:r>
          </a:p>
          <a:p>
            <a:pPr marL="0" indent="0">
              <a:buFont typeface="Lato Light"/>
              <a:buNone/>
            </a:pPr>
            <a:r>
              <a:rPr lang="en-US" sz="1000" dirty="0"/>
              <a:t>In this project, we performed ETL (Extract, Transform, Load) form OLTP database to BI.</a:t>
            </a:r>
          </a:p>
          <a:p>
            <a:pPr marL="0" indent="0">
              <a:buFont typeface="Lato Light"/>
              <a:buNone/>
            </a:pPr>
            <a:r>
              <a:rPr lang="en-US" sz="1400" b="1" dirty="0"/>
              <a:t>Data Introduction and Analytics Topics: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2 OLTP data sets – </a:t>
            </a:r>
            <a:r>
              <a:rPr lang="en-US" sz="1000" dirty="0" err="1"/>
              <a:t>Fudgemart</a:t>
            </a:r>
            <a:r>
              <a:rPr lang="en-US" sz="1000" dirty="0"/>
              <a:t> &amp; </a:t>
            </a:r>
            <a:r>
              <a:rPr lang="en-US" sz="1000" dirty="0" err="1"/>
              <a:t>Fudgeflix</a:t>
            </a:r>
            <a:r>
              <a:rPr lang="en-US" sz="1000" dirty="0"/>
              <a:t>. </a:t>
            </a:r>
            <a:r>
              <a:rPr lang="en-US" sz="1000" dirty="0" err="1"/>
              <a:t>Fudgemart</a:t>
            </a:r>
            <a:r>
              <a:rPr lang="en-US" sz="1000" dirty="0"/>
              <a:t> is and online retailer and </a:t>
            </a:r>
            <a:r>
              <a:rPr lang="en-US" sz="1000" dirty="0" err="1"/>
              <a:t>Fudgefilx</a:t>
            </a:r>
            <a:r>
              <a:rPr lang="en-US" sz="1000" dirty="0"/>
              <a:t> is an online DVD seller by mail/video.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We have a few questions and improvement targets for these 2 data sets: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Who are the most frequent customers for </a:t>
            </a:r>
            <a:r>
              <a:rPr lang="en-US" sz="1000" dirty="0" err="1"/>
              <a:t>Fudgemart</a:t>
            </a:r>
            <a:r>
              <a:rPr lang="en-US" sz="1000" dirty="0"/>
              <a:t>?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What are the most profitable products for </a:t>
            </a:r>
            <a:r>
              <a:rPr lang="en-US" sz="1000" dirty="0" err="1"/>
              <a:t>Fudgemart</a:t>
            </a:r>
            <a:r>
              <a:rPr lang="en-US" sz="1000" dirty="0"/>
              <a:t>?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How do sales compare between </a:t>
            </a:r>
            <a:r>
              <a:rPr lang="en-US" sz="1000" dirty="0" err="1"/>
              <a:t>Fudgeflix</a:t>
            </a:r>
            <a:r>
              <a:rPr lang="en-US" sz="1000" dirty="0"/>
              <a:t> and </a:t>
            </a:r>
            <a:r>
              <a:rPr lang="en-US" sz="1000" dirty="0" err="1"/>
              <a:t>Fudgemart</a:t>
            </a:r>
            <a:r>
              <a:rPr lang="en-US" sz="1000" dirty="0"/>
              <a:t>? Profits and Revenues?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Identify Business Process to Model, these represent the data mart in the data warehouse: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Business Process and Gain – one row per product order to figure out who is the most frequent customer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Dimensions – Sales, Date, Order, Customer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Facts – Order amount, product price</a:t>
            </a:r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29" y="141736"/>
            <a:ext cx="8838954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Warehouse Project – Questions &amp; Actions </a:t>
            </a:r>
            <a:endParaRPr dirty="0"/>
          </a:p>
        </p:txBody>
      </p:sp>
      <p:pic>
        <p:nvPicPr>
          <p:cNvPr id="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C15164-063F-6849-A000-D42A10E36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77" y="1551343"/>
            <a:ext cx="1565323" cy="238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077C7814-B0A4-254D-9545-E69692F11A8E}"/>
              </a:ext>
            </a:extLst>
          </p:cNvPr>
          <p:cNvSpPr txBox="1">
            <a:spLocks/>
          </p:cNvSpPr>
          <p:nvPr/>
        </p:nvSpPr>
        <p:spPr>
          <a:xfrm>
            <a:off x="5116397" y="796737"/>
            <a:ext cx="3364187" cy="108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Technical Steps: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000" dirty="0"/>
              <a:t>Create a Star Schema, Data mart is implemented as a star schema in a RDBMS. It’s also called ROLAP</a:t>
            </a:r>
          </a:p>
        </p:txBody>
      </p:sp>
    </p:spTree>
    <p:extLst>
      <p:ext uri="{BB962C8B-B14F-4D97-AF65-F5344CB8AC3E}">
        <p14:creationId xmlns:p14="http://schemas.microsoft.com/office/powerpoint/2010/main" val="92842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4216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Warehouse Project - Actions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83A87E-F474-9D43-BF71-091E21C72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8"/>
          <a:stretch/>
        </p:blipFill>
        <p:spPr bwMode="auto">
          <a:xfrm>
            <a:off x="527626" y="1187502"/>
            <a:ext cx="3619818" cy="10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5895A53-5A61-014C-8BD7-18A51A37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26" y="1178802"/>
            <a:ext cx="3095378" cy="142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Google Shape;125;p17">
            <a:extLst>
              <a:ext uri="{FF2B5EF4-FFF2-40B4-BE49-F238E27FC236}">
                <a16:creationId xmlns:a16="http://schemas.microsoft.com/office/drawing/2014/main" id="{BC9E0296-7377-FE4A-B32C-91EDDB4D0061}"/>
              </a:ext>
            </a:extLst>
          </p:cNvPr>
          <p:cNvSpPr txBox="1">
            <a:spLocks/>
          </p:cNvSpPr>
          <p:nvPr/>
        </p:nvSpPr>
        <p:spPr>
          <a:xfrm>
            <a:off x="300387" y="774612"/>
            <a:ext cx="4167852" cy="34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2"/>
            </a:pPr>
            <a:r>
              <a:rPr lang="en-US" sz="1000" dirty="0"/>
              <a:t>Define the attributes in each dimension from high-level to detailed-level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E119F3-366D-A740-93B5-7EF08FE80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326" y="2934967"/>
            <a:ext cx="3095378" cy="1765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60A23B-72B1-2D4D-94AF-AE8EDB9115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047"/>
          <a:stretch/>
        </p:blipFill>
        <p:spPr>
          <a:xfrm>
            <a:off x="521946" y="2413734"/>
            <a:ext cx="3631178" cy="1685980"/>
          </a:xfrm>
          <a:prstGeom prst="rect">
            <a:avLst/>
          </a:prstGeom>
        </p:spPr>
      </p:pic>
      <p:sp>
        <p:nvSpPr>
          <p:cNvPr id="19" name="Google Shape;125;p17">
            <a:extLst>
              <a:ext uri="{FF2B5EF4-FFF2-40B4-BE49-F238E27FC236}">
                <a16:creationId xmlns:a16="http://schemas.microsoft.com/office/drawing/2014/main" id="{4A54B213-282F-8242-938D-117449466995}"/>
              </a:ext>
            </a:extLst>
          </p:cNvPr>
          <p:cNvSpPr txBox="1">
            <a:spLocks/>
          </p:cNvSpPr>
          <p:nvPr/>
        </p:nvSpPr>
        <p:spPr>
          <a:xfrm>
            <a:off x="4539839" y="778956"/>
            <a:ext cx="4489445" cy="28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3"/>
            </a:pPr>
            <a:r>
              <a:rPr lang="en-US" sz="1000" dirty="0"/>
              <a:t>Perform ETL to extract data from OLTA to Data Warehouse based on the ROLAP</a:t>
            </a:r>
          </a:p>
        </p:txBody>
      </p:sp>
      <p:sp>
        <p:nvSpPr>
          <p:cNvPr id="20" name="Google Shape;125;p17">
            <a:extLst>
              <a:ext uri="{FF2B5EF4-FFF2-40B4-BE49-F238E27FC236}">
                <a16:creationId xmlns:a16="http://schemas.microsoft.com/office/drawing/2014/main" id="{BB312060-E6FB-A148-8F40-6D008A85CACE}"/>
              </a:ext>
            </a:extLst>
          </p:cNvPr>
          <p:cNvSpPr txBox="1">
            <a:spLocks/>
          </p:cNvSpPr>
          <p:nvPr/>
        </p:nvSpPr>
        <p:spPr>
          <a:xfrm>
            <a:off x="4617659" y="2599960"/>
            <a:ext cx="4713765" cy="28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4"/>
            </a:pPr>
            <a:r>
              <a:rPr lang="en-US" sz="1000" dirty="0"/>
              <a:t>Conduct Data Analytics by BI tools with data from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05455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491319" y="330758"/>
            <a:ext cx="736863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Statistics &amp; Business Analytics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Explore data with statistical methods and technologies for analyzing historical data in order to gain new insight</a:t>
            </a:r>
            <a:endParaRPr sz="3600" b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95A02-9EDF-4142-A6C2-2048ABD45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t="10968" r="6715" b="10428"/>
          <a:stretch/>
        </p:blipFill>
        <p:spPr>
          <a:xfrm>
            <a:off x="491319" y="1916601"/>
            <a:ext cx="2989932" cy="2026084"/>
          </a:xfrm>
          <a:prstGeom prst="rect">
            <a:avLst/>
          </a:prstGeom>
        </p:spPr>
      </p:pic>
      <p:sp>
        <p:nvSpPr>
          <p:cNvPr id="7" name="Google Shape;97;p13">
            <a:extLst>
              <a:ext uri="{FF2B5EF4-FFF2-40B4-BE49-F238E27FC236}">
                <a16:creationId xmlns:a16="http://schemas.microsoft.com/office/drawing/2014/main" id="{CD303971-EE2D-B649-B629-0657CF3C90EB}"/>
              </a:ext>
            </a:extLst>
          </p:cNvPr>
          <p:cNvSpPr txBox="1">
            <a:spLocks/>
          </p:cNvSpPr>
          <p:nvPr/>
        </p:nvSpPr>
        <p:spPr>
          <a:xfrm>
            <a:off x="3927440" y="1990316"/>
            <a:ext cx="4304950" cy="18786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Clearly figure out the root cause, strategically plan steps and actions to improve the performance to meet the business goal with various soft tools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Profoundly understand statistics and probability theory to analyze the nature of the datasets and the tendency underlying the data to make the best business decision</a:t>
            </a:r>
          </a:p>
        </p:txBody>
      </p:sp>
    </p:spTree>
    <p:extLst>
      <p:ext uri="{BB962C8B-B14F-4D97-AF65-F5344CB8AC3E}">
        <p14:creationId xmlns:p14="http://schemas.microsoft.com/office/powerpoint/2010/main" val="152264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Reasoning with Statistics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B0F108DD-4B63-5A48-B079-36A4D7510ABF}"/>
              </a:ext>
            </a:extLst>
          </p:cNvPr>
          <p:cNvSpPr txBox="1">
            <a:spLocks/>
          </p:cNvSpPr>
          <p:nvPr/>
        </p:nvSpPr>
        <p:spPr>
          <a:xfrm>
            <a:off x="4184534" y="952097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>
              <a:buNone/>
            </a:pPr>
            <a:r>
              <a:rPr lang="en-US" sz="1400" b="1" dirty="0"/>
              <a:t>Hard Tools</a:t>
            </a:r>
          </a:p>
          <a:p>
            <a:pPr marL="0" lvl="0" indent="0">
              <a:buNone/>
            </a:pPr>
            <a:r>
              <a:rPr lang="en-US" sz="1000" dirty="0"/>
              <a:t>Analyze data with statistics mindset and knowledge: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Various Probability Distribution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Simple and Multiple Linear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Logistic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Performance Evaluation like R-Squared or Sensitivity Analysis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Bayesian and Traditional Hypothesis Testing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Tim Series Analysis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ML &amp; DL application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</p:txBody>
      </p:sp>
      <p:sp>
        <p:nvSpPr>
          <p:cNvPr id="9" name="Google Shape;125;p17">
            <a:extLst>
              <a:ext uri="{FF2B5EF4-FFF2-40B4-BE49-F238E27FC236}">
                <a16:creationId xmlns:a16="http://schemas.microsoft.com/office/drawing/2014/main" id="{A8F02385-5004-DD46-842E-1285651B1A8F}"/>
              </a:ext>
            </a:extLst>
          </p:cNvPr>
          <p:cNvSpPr txBox="1">
            <a:spLocks/>
          </p:cNvSpPr>
          <p:nvPr/>
        </p:nvSpPr>
        <p:spPr>
          <a:xfrm>
            <a:off x="618658" y="952097"/>
            <a:ext cx="313691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>
              <a:buNone/>
            </a:pPr>
            <a:r>
              <a:rPr lang="en-US" sz="1400" b="1" dirty="0"/>
              <a:t>Soft Tools</a:t>
            </a:r>
          </a:p>
          <a:p>
            <a:pPr marL="0" lvl="0" indent="0">
              <a:buNone/>
            </a:pPr>
            <a:r>
              <a:rPr lang="en-US" sz="1000" dirty="0"/>
              <a:t>Clearly evaluate the factors in an event with critical thinking framework: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DMAIC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Process Map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Affinity Diagram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Fishbone Diagram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0030BFA-039B-DB48-8070-B420E996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1" y="2676360"/>
            <a:ext cx="2846737" cy="2175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C8AA9F-2416-A24F-A581-6ED53EB1A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4" t="2097" r="1807" b="12504"/>
          <a:stretch/>
        </p:blipFill>
        <p:spPr>
          <a:xfrm>
            <a:off x="4184534" y="3096048"/>
            <a:ext cx="3112851" cy="16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3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64BB4-C5B7-4BA1-8D2D-BBCDC9BBD1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8BC6DD-18E7-4732-BB8A-27B6EBAD3DD1}"/>
              </a:ext>
            </a:extLst>
          </p:cNvPr>
          <p:cNvGraphicFramePr/>
          <p:nvPr/>
        </p:nvGraphicFramePr>
        <p:xfrm>
          <a:off x="238990" y="374071"/>
          <a:ext cx="8666019" cy="270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93F37C8-4191-4A4C-A53C-D4D908352B82}"/>
              </a:ext>
            </a:extLst>
          </p:cNvPr>
          <p:cNvSpPr/>
          <p:nvPr/>
        </p:nvSpPr>
        <p:spPr>
          <a:xfrm>
            <a:off x="0" y="0"/>
            <a:ext cx="53783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  <a:latin typeface="Lato Light"/>
                <a:sym typeface="Lato Light"/>
              </a:rPr>
              <a:t>Define Business Questions and Improve with DMAIC methodology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Google Shape;125;p17">
            <a:extLst>
              <a:ext uri="{FF2B5EF4-FFF2-40B4-BE49-F238E27FC236}">
                <a16:creationId xmlns:a16="http://schemas.microsoft.com/office/drawing/2014/main" id="{468815A9-F550-4E0C-B29B-9F48D784C67C}"/>
              </a:ext>
            </a:extLst>
          </p:cNvPr>
          <p:cNvSpPr txBox="1">
            <a:spLocks/>
          </p:cNvSpPr>
          <p:nvPr/>
        </p:nvSpPr>
        <p:spPr>
          <a:xfrm>
            <a:off x="121911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Monthly Saving was $1231.52 in average.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The goal was to save $518.4 more,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Improvement Rare = 42%.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In order to extract more detail insight, the data set was prepared by week.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Mean of Weekly saving is $307.88.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>
              <a:spcBef>
                <a:spcPts val="600"/>
              </a:spcBef>
              <a:buClr>
                <a:schemeClr val="accent4"/>
              </a:buClr>
              <a:buSzPct val="100000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Determined the defect by the Mean.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SQL of current saving was 1.85.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A8C47-2A9E-4786-9AE8-168BF821B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27" y="4069480"/>
            <a:ext cx="1554481" cy="725601"/>
          </a:xfrm>
          <a:prstGeom prst="rect">
            <a:avLst/>
          </a:prstGeom>
        </p:spPr>
      </p:pic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146038DA-2082-412B-B2DD-82FFB196EA73}"/>
              </a:ext>
            </a:extLst>
          </p:cNvPr>
          <p:cNvSpPr txBox="1">
            <a:spLocks/>
          </p:cNvSpPr>
          <p:nvPr/>
        </p:nvSpPr>
        <p:spPr>
          <a:xfrm>
            <a:off x="1965964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The purpose was to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find the major expense.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Figured out the</a:t>
            </a:r>
            <a:r>
              <a:rPr lang="zh-TW" altLang="en-US" sz="1000" dirty="0">
                <a:solidFill>
                  <a:srgbClr val="222222"/>
                </a:solidFill>
                <a:latin typeface="Lato Light"/>
                <a:sym typeface="Lato Light"/>
              </a:rPr>
              <a:t> </a:t>
            </a:r>
            <a:r>
              <a:rPr lang="en-US" altLang="zh-TW" sz="1000" dirty="0">
                <a:solidFill>
                  <a:srgbClr val="222222"/>
                </a:solidFill>
                <a:latin typeface="Lato Light"/>
                <a:sym typeface="Lato Light"/>
              </a:rPr>
              <a:t>factor with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 highest correlation coefficient to leverage the affect of actions we were going to take.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>
              <a:spcBef>
                <a:spcPts val="600"/>
              </a:spcBef>
              <a:buClr>
                <a:schemeClr val="accent4"/>
              </a:buClr>
              <a:buSzPct val="100000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According to the plot, I decided to do some further Analyses on</a:t>
            </a:r>
            <a:r>
              <a:rPr lang="zh-TW" altLang="en-US" sz="1000" dirty="0">
                <a:solidFill>
                  <a:srgbClr val="222222"/>
                </a:solidFill>
                <a:latin typeface="Lato Light"/>
                <a:sym typeface="Lato Light"/>
              </a:rPr>
              <a:t> </a:t>
            </a:r>
            <a:r>
              <a:rPr lang="en-US" altLang="zh-TW" sz="1000" b="1" dirty="0">
                <a:solidFill>
                  <a:srgbClr val="222222"/>
                </a:solidFill>
                <a:latin typeface="Lato Light"/>
                <a:sym typeface="Lato Light"/>
              </a:rPr>
              <a:t>Grocery, Restaurant and Shopping.</a:t>
            </a:r>
            <a:endParaRPr lang="en-US" sz="1000" b="1" dirty="0">
              <a:solidFill>
                <a:srgbClr val="222222"/>
              </a:solidFill>
              <a:latin typeface="Lato Light"/>
              <a:sym typeface="Lato Light"/>
            </a:endParaRPr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640E71F4-02F2-48BB-9FAB-EE9A01172AB1}"/>
              </a:ext>
            </a:extLst>
          </p:cNvPr>
          <p:cNvSpPr txBox="1">
            <a:spLocks/>
          </p:cNvSpPr>
          <p:nvPr/>
        </p:nvSpPr>
        <p:spPr>
          <a:xfrm>
            <a:off x="3773668" y="636867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Shopping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 is the major expense category which has a strong relationship with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Saving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 because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R = 0.82.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>
              <a:spcBef>
                <a:spcPts val="600"/>
              </a:spcBef>
              <a:buClr>
                <a:schemeClr val="accent4"/>
              </a:buClr>
              <a:buSzPct val="100000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p = 0.0077</a:t>
            </a:r>
            <a:r>
              <a:rPr lang="en-US" sz="1000" b="1" dirty="0">
                <a:solidFill>
                  <a:srgbClr val="222222"/>
                </a:solidFill>
                <a:latin typeface="Roboto"/>
                <a:sym typeface="Lato Light"/>
              </a:rPr>
              <a:t> &lt; </a:t>
            </a:r>
            <a:r>
              <a:rPr lang="el-GR" sz="1000" b="1" dirty="0">
                <a:solidFill>
                  <a:srgbClr val="222222"/>
                </a:solidFill>
                <a:latin typeface="Roboto"/>
              </a:rPr>
              <a:t>α</a:t>
            </a:r>
            <a:r>
              <a:rPr lang="en-US" sz="1000" b="1" dirty="0">
                <a:solidFill>
                  <a:srgbClr val="222222"/>
                </a:solidFill>
                <a:latin typeface="Roboto"/>
              </a:rPr>
              <a:t> = 0.05,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Chi-Square Test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showed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a strong evidence that I dined out more on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Wednesday and Friday. </a:t>
            </a:r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F59D2C34-9626-4C8F-B187-BAC7A3142BA9}"/>
              </a:ext>
            </a:extLst>
          </p:cNvPr>
          <p:cNvSpPr txBox="1">
            <a:spLocks/>
          </p:cNvSpPr>
          <p:nvPr/>
        </p:nvSpPr>
        <p:spPr>
          <a:xfrm>
            <a:off x="5623556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Stop browsing Amazon and Facebook coupon sharing group. Starting bringing lunch box on Wednesday and Friday.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Mean of Weekly Saving on August was $520.44.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Hypothesis Test showed  that I made a significant improvement and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SQL of saving is 6 now.</a:t>
            </a:r>
          </a:p>
        </p:txBody>
      </p:sp>
      <p:sp>
        <p:nvSpPr>
          <p:cNvPr id="13" name="Google Shape;125;p17">
            <a:extLst>
              <a:ext uri="{FF2B5EF4-FFF2-40B4-BE49-F238E27FC236}">
                <a16:creationId xmlns:a16="http://schemas.microsoft.com/office/drawing/2014/main" id="{02BB995F-3ED5-4581-A97B-BC67FD022D06}"/>
              </a:ext>
            </a:extLst>
          </p:cNvPr>
          <p:cNvSpPr txBox="1">
            <a:spLocks/>
          </p:cNvSpPr>
          <p:nvPr/>
        </p:nvSpPr>
        <p:spPr>
          <a:xfrm>
            <a:off x="7467607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The improvement rate was actually 69%</a:t>
            </a:r>
            <a:r>
              <a:rPr 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and beyond my original goal.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The trend of saving goes up but still within the limit. It makes me confident with this result.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I’m capable of saving this much money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Will take further actions  when the saving become stable.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E5612F-BCF3-49E9-BA1E-F6EE21BA1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1116" y="1943557"/>
            <a:ext cx="1554480" cy="4298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441A8D-A037-4959-AF79-3C9D3BCDD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5962" y="3435673"/>
            <a:ext cx="1554480" cy="106359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8AFEEF-6924-4844-92C3-0FA81953E5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3025" y="3580272"/>
            <a:ext cx="1554480" cy="91899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429455-9D74-4E6D-8627-3A28DDBDA4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3668" y="1620871"/>
            <a:ext cx="1554480" cy="95087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B974E2-B72E-4A55-8AF2-1A4D273B51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0092" y="4136909"/>
            <a:ext cx="1554480" cy="7247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D03649-0C54-4253-BC93-762F1996F1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517" y="3305936"/>
            <a:ext cx="1554480" cy="88266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56D17A-C49D-4862-A130-7C2570448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4804" y="2288190"/>
            <a:ext cx="1554480" cy="8826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359009-1875-B445-B628-B4350784F9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362" y="2606440"/>
            <a:ext cx="1557941" cy="1463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288F2-FA3D-514E-BA2F-3176B72A9F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627" y="2680929"/>
            <a:ext cx="1554480" cy="7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491318" y="330758"/>
            <a:ext cx="8205210" cy="14392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Machine Learning &amp; Prediction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Predictive modeling solutions are a form of Data Mining by analyzing historical and generating model to predict the future</a:t>
            </a:r>
            <a:endParaRPr sz="3600" b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9C0A3-8B9F-2544-95BA-ECBE6404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10" y="1878813"/>
            <a:ext cx="2101659" cy="2101659"/>
          </a:xfrm>
          <a:prstGeom prst="rect">
            <a:avLst/>
          </a:prstGeom>
        </p:spPr>
      </p:pic>
      <p:sp>
        <p:nvSpPr>
          <p:cNvPr id="7" name="Google Shape;97;p13">
            <a:extLst>
              <a:ext uri="{FF2B5EF4-FFF2-40B4-BE49-F238E27FC236}">
                <a16:creationId xmlns:a16="http://schemas.microsoft.com/office/drawing/2014/main" id="{116A7185-945B-514D-A2ED-56B99B528DE0}"/>
              </a:ext>
            </a:extLst>
          </p:cNvPr>
          <p:cNvSpPr txBox="1">
            <a:spLocks/>
          </p:cNvSpPr>
          <p:nvPr/>
        </p:nvSpPr>
        <p:spPr>
          <a:xfrm>
            <a:off x="3751091" y="1990315"/>
            <a:ext cx="4304950" cy="18786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 order to let computer act like human to complete vast tasks like classify objects, determine true or false, find out unknown pattern and the trend in the future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Train it with all popular ML and DL algorithms with fundamental knowledge to fine tune the hyperparameters to reach a decent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390855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&amp; DL Algorithms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50CA77A5-9359-814E-A034-853D7CA42A7A}"/>
              </a:ext>
            </a:extLst>
          </p:cNvPr>
          <p:cNvSpPr txBox="1">
            <a:spLocks/>
          </p:cNvSpPr>
          <p:nvPr/>
        </p:nvSpPr>
        <p:spPr>
          <a:xfrm>
            <a:off x="4401237" y="887668"/>
            <a:ext cx="2978331" cy="184938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buNone/>
            </a:pPr>
            <a:r>
              <a:rPr lang="en-US" sz="1000" b="1" dirty="0"/>
              <a:t>Regression</a:t>
            </a:r>
          </a:p>
          <a:p>
            <a:pPr marL="0" lvl="0" indent="0">
              <a:buNone/>
            </a:pPr>
            <a:r>
              <a:rPr lang="en-US" sz="1000" dirty="0"/>
              <a:t>To predict the future based on the data associated with time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Linear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Tim Series </a:t>
            </a:r>
          </a:p>
          <a:p>
            <a:pPr marL="0" indent="0">
              <a:buSzPct val="100000"/>
              <a:buNone/>
            </a:pPr>
            <a:r>
              <a:rPr lang="en-US" sz="1000" dirty="0"/>
              <a:t>To determine a mathematical relationship among several random variables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Multiple Linear regression</a:t>
            </a:r>
          </a:p>
          <a:p>
            <a:pPr marL="171450" indent="-171450">
              <a:buSzPct val="100000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A1338D6A-4A69-2F48-AB99-8E6E5CF581F7}"/>
              </a:ext>
            </a:extLst>
          </p:cNvPr>
          <p:cNvSpPr txBox="1">
            <a:spLocks/>
          </p:cNvSpPr>
          <p:nvPr/>
        </p:nvSpPr>
        <p:spPr>
          <a:xfrm>
            <a:off x="4401239" y="2794667"/>
            <a:ext cx="2978330" cy="209794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buNone/>
            </a:pP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Unsupervised Learning</a:t>
            </a:r>
          </a:p>
          <a:p>
            <a:pPr marL="0" lvl="0" indent="0">
              <a:buNone/>
            </a:pPr>
            <a:r>
              <a:rPr lang="en-US" sz="1000" dirty="0"/>
              <a:t>Directly cluster data without being given an answer. Find out the similarity and define the relationship based on data’s characteristics or frequency of occurrence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Association Rule Mining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K-Means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Hierarchical Clustering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Ensemble Learning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</p:txBody>
      </p:sp>
      <p:sp>
        <p:nvSpPr>
          <p:cNvPr id="14" name="Google Shape;125;p17">
            <a:extLst>
              <a:ext uri="{FF2B5EF4-FFF2-40B4-BE49-F238E27FC236}">
                <a16:creationId xmlns:a16="http://schemas.microsoft.com/office/drawing/2014/main" id="{4E932146-679E-034F-8050-2BFDB6A57F8B}"/>
              </a:ext>
            </a:extLst>
          </p:cNvPr>
          <p:cNvSpPr txBox="1">
            <a:spLocks/>
          </p:cNvSpPr>
          <p:nvPr/>
        </p:nvSpPr>
        <p:spPr>
          <a:xfrm>
            <a:off x="874132" y="887668"/>
            <a:ext cx="2815665" cy="400464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buNone/>
            </a:pPr>
            <a:r>
              <a:rPr lang="en-US" sz="1400" b="1" dirty="0">
                <a:solidFill>
                  <a:schemeClr val="accent2"/>
                </a:solidFill>
              </a:rPr>
              <a:t>Supervised Learning</a:t>
            </a:r>
          </a:p>
          <a:p>
            <a:pPr marL="0" lvl="0" indent="0" algn="ctr">
              <a:buNone/>
            </a:pPr>
            <a:r>
              <a:rPr lang="en-US" sz="1000" b="1" dirty="0"/>
              <a:t>Classification</a:t>
            </a:r>
          </a:p>
          <a:p>
            <a:pPr marL="0" lvl="0" indent="0">
              <a:buNone/>
            </a:pPr>
            <a:r>
              <a:rPr lang="en-US" sz="1000" dirty="0"/>
              <a:t>Learning patterns by labeled data and perform classification based on learned knowledge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K-Nearest Neighbor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Logistic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Decision Tree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Random Forest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Naïve Bayes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SVM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Artificial Neural Networks</a:t>
            </a:r>
          </a:p>
          <a:p>
            <a:pPr marL="0" indent="0" algn="ctr">
              <a:buSzPct val="100000"/>
              <a:buNone/>
            </a:pPr>
            <a:r>
              <a:rPr lang="en-US" sz="1000" b="1" dirty="0"/>
              <a:t>Image Recognition</a:t>
            </a:r>
          </a:p>
          <a:p>
            <a:pPr marL="0" indent="0">
              <a:buSzPct val="100000"/>
              <a:buNone/>
            </a:pPr>
            <a:r>
              <a:rPr lang="en-US" sz="1000" dirty="0"/>
              <a:t>Computer can recognize the image data and classify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Convolution Neural Network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8130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F58A-9774-B04D-B5D2-1517C1FDA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 descr="A picture containing person, water sport, sport, swimming&#10;&#10;Description automatically generated">
            <a:extLst>
              <a:ext uri="{FF2B5EF4-FFF2-40B4-BE49-F238E27FC236}">
                <a16:creationId xmlns:a16="http://schemas.microsoft.com/office/drawing/2014/main" id="{615C7D75-E48C-4E40-BD4A-85D1D299E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" r="2741"/>
          <a:stretch/>
        </p:blipFill>
        <p:spPr>
          <a:xfrm>
            <a:off x="-1" y="-1"/>
            <a:ext cx="9144001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9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Language Processing - Theory 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22181" y="882819"/>
            <a:ext cx="3656952" cy="6874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NLP is a range of computational techniques for analyzing and representing naturally occurring tests at one or more levels of linguistic analysis for the purpose of achieving human-like language processing</a:t>
            </a:r>
          </a:p>
          <a:p>
            <a:pPr marL="0" indent="0">
              <a:buNone/>
            </a:pPr>
            <a:endParaRPr sz="1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F1DD0C58-B9F0-7A46-A454-0A3D8208C1F2}"/>
              </a:ext>
            </a:extLst>
          </p:cNvPr>
          <p:cNvSpPr txBox="1">
            <a:spLocks/>
          </p:cNvSpPr>
          <p:nvPr/>
        </p:nvSpPr>
        <p:spPr>
          <a:xfrm>
            <a:off x="4330764" y="882819"/>
            <a:ext cx="3821015" cy="406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Phonetic – Interpretation of speech sounds within and across word sound waves are analyzed and encoded into a digitized signal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Morphological – Deals with the componential nature of lexical entities like prefix and suffix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Lexical – Adding lexical class information to words, Part-of-Speech (POS) tagging tags words with specific noun, verb, adjective, and adverb types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Syntactic - Analyzing of words in a sentence to uncover the grammatical structure of the sentence. Break down the phase structure rules in a hierarchical way for Noun phrase, Verb phrase to Determiner, Noun…etc.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Semantic – Determining possible meanings of a sentence, extract the Semantic Relation between words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Discourse – Determining meaning in texts longer than a sentence and making connections between component sentences. For example, Introduction and conclusions are distinct patterns in a documents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Pragmatics – The purposeful use of language in situations to explain how extra meaning is read into texts without being encoded in them</a:t>
            </a:r>
          </a:p>
          <a:p>
            <a:pPr marL="0" indent="0">
              <a:buFont typeface="Lato Light"/>
              <a:buNone/>
            </a:pPr>
            <a:endParaRPr lang="en-US" sz="10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400A85-1CC5-CF4B-8E21-961C5EC4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94" y="1696324"/>
            <a:ext cx="3768939" cy="26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0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407975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Use Kaggle competition movie review phrase data (</a:t>
            </a:r>
            <a:r>
              <a:rPr lang="en-US" sz="1000" dirty="0">
                <a:hlinkClick r:id="rId3"/>
              </a:rPr>
              <a:t>https://www.Kaggle.co/c/sentiment-analysis-on-movie-reviews</a:t>
            </a:r>
            <a:r>
              <a:rPr lang="en-US" sz="1000" dirty="0"/>
              <a:t>) and  labeled for sentiment to train a ML model for Sentiment Analysis. </a:t>
            </a:r>
            <a:r>
              <a:rPr lang="en-US" sz="1000" dirty="0" err="1"/>
              <a:t>Socher’s</a:t>
            </a:r>
            <a:r>
              <a:rPr lang="en-US" sz="1000" dirty="0"/>
              <a:t> group used crowd-sourcing to manually annotate all the subphrases of sentences with a sentiment label ranging over: </a:t>
            </a:r>
            <a:r>
              <a:rPr lang="en-US" sz="1000" b="1" dirty="0"/>
              <a:t>Negative, Somewhat Negative, Neutral, Somewhat Positive, Positive.</a:t>
            </a:r>
            <a:endParaRPr lang="en-US" sz="1400" b="1" dirty="0"/>
          </a:p>
          <a:p>
            <a:pPr marL="0" indent="0">
              <a:buSzPct val="100000"/>
              <a:buNone/>
            </a:pPr>
            <a:r>
              <a:rPr lang="en-US" sz="1400" b="1" dirty="0"/>
              <a:t>Step 1: Pre-processing and filtering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Data cleaning for sentiment analysis. Because sentiment lexicon only contains alphabetic words, so need to remove punctuation and then tokenize words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Remove punctuation by </a:t>
            </a:r>
            <a:r>
              <a:rPr lang="en-US" sz="1000" dirty="0" err="1"/>
              <a:t>alpha_filter</a:t>
            </a:r>
            <a:r>
              <a:rPr lang="en-US" sz="1000" dirty="0"/>
              <a:t> function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Tokenize the words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Project – Data Preparation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8EDE6-A933-5043-AB41-7541352D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51" y="2879296"/>
            <a:ext cx="3678208" cy="721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E054A-E87D-AF47-ACE5-F7AFA8EBA1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83"/>
          <a:stretch/>
        </p:blipFill>
        <p:spPr>
          <a:xfrm>
            <a:off x="577151" y="3817820"/>
            <a:ext cx="3678208" cy="397536"/>
          </a:xfrm>
          <a:prstGeom prst="rect">
            <a:avLst/>
          </a:prstGeom>
        </p:spPr>
      </p:pic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5018057" y="793960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2: Create feature function</a:t>
            </a:r>
            <a:endParaRPr lang="en-US" sz="14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Trigram &amp; POS Tag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Negation &amp; LIWC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D2C32D8-5C9E-5749-B1C0-8015AC5CE0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8"/>
          <a:stretch/>
        </p:blipFill>
        <p:spPr>
          <a:xfrm>
            <a:off x="5018057" y="1608776"/>
            <a:ext cx="3133701" cy="24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737850" y="619666"/>
            <a:ext cx="33117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Charlie Lee</a:t>
            </a:r>
            <a:endParaRPr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A34DB164-CC45-3247-AF7A-5878A84B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19" y="619666"/>
            <a:ext cx="3904161" cy="3904161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Google Shape;97;p13">
            <a:extLst>
              <a:ext uri="{FF2B5EF4-FFF2-40B4-BE49-F238E27FC236}">
                <a16:creationId xmlns:a16="http://schemas.microsoft.com/office/drawing/2014/main" id="{880475D6-367A-FC45-A016-09F5F26A2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7849" y="1475700"/>
            <a:ext cx="3311699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Education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Syracuse University M.S. in Applied Data Science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YuanZe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University B.S. in Mechanical Engineering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Professional Background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TPM III at </a:t>
            </a:r>
            <a:r>
              <a:rPr lang="en-US" sz="12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Hyve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Solutions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Principal Engineer of </a:t>
            </a:r>
            <a:r>
              <a:rPr lang="en-US" sz="12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iphone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team a Foxconn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Mechanical Architects at Supermicro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Mechanical Engineer at INVENTEC</a:t>
            </a:r>
            <a:endParaRPr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818815" y="709533"/>
            <a:ext cx="2864912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3: Train a Naïve Bay Model</a:t>
            </a:r>
          </a:p>
          <a:p>
            <a:pPr marL="0" indent="0">
              <a:buSzPct val="100000"/>
              <a:buNone/>
            </a:pPr>
            <a:r>
              <a:rPr lang="en-US" sz="1000" dirty="0"/>
              <a:t>Models predict 5 groups from </a:t>
            </a:r>
            <a:r>
              <a:rPr lang="en-US" sz="1000" b="1" dirty="0"/>
              <a:t>Negative</a:t>
            </a:r>
            <a:r>
              <a:rPr lang="en-US" sz="1000" dirty="0"/>
              <a:t> to </a:t>
            </a:r>
            <a:r>
              <a:rPr lang="en-US" sz="1000" b="1" dirty="0"/>
              <a:t>Positive. Although Neutral is the major category with the most data and the best performance, </a:t>
            </a:r>
            <a:r>
              <a:rPr lang="en-US" sz="1000" dirty="0"/>
              <a:t>we still need to average out all categories to evaluate the whole model.</a:t>
            </a:r>
          </a:p>
          <a:p>
            <a:pPr marL="0" indent="0">
              <a:buSzPct val="100000"/>
              <a:buNone/>
            </a:pPr>
            <a:r>
              <a:rPr lang="en-US" sz="1000" b="1" dirty="0"/>
              <a:t>The experiment with the best Precision score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Macro Average – Negation &amp; LIWC 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0.431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0.405 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0.401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Micro Average - Baseline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0.549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0.519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0.520</a:t>
            </a:r>
          </a:p>
          <a:p>
            <a:pPr marL="0" indent="0">
              <a:buSzPct val="100000"/>
              <a:buNone/>
            </a:pPr>
            <a:r>
              <a:rPr lang="en-US" sz="1000" b="1" dirty="0"/>
              <a:t>The experiment with the best Recall score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Macro Average – Alpha Filter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0.364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0.406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0.373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Micro Average – Negation &amp; LIWC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0.532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0.545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0.530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3552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Project – ML Model &amp; Conclusion</a:t>
            </a:r>
            <a:endParaRPr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3988942" y="709533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Conclusion: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In general, more data and folds has better performance. Randomly select 15000 phrases and run 10 folds on the data we clean in the formal steps. </a:t>
            </a:r>
          </a:p>
          <a:p>
            <a:pPr marL="0" indent="0">
              <a:buSzPct val="100000"/>
              <a:buNone/>
            </a:pPr>
            <a:r>
              <a:rPr lang="en-US" sz="1000" dirty="0"/>
              <a:t>After checking the precision of </a:t>
            </a:r>
            <a:r>
              <a:rPr lang="en-US" sz="1000" b="1" dirty="0"/>
              <a:t>Neutral</a:t>
            </a:r>
            <a:r>
              <a:rPr lang="en-US" sz="1000" dirty="0"/>
              <a:t>, we can see a limitation about 0.82. I think this is a fundamental limitation of the methods I used. I need to try more complex and profound methods, </a:t>
            </a:r>
            <a:r>
              <a:rPr lang="en-US" sz="1000" b="1" dirty="0"/>
              <a:t>otherwise it may be just kind of a trade-off between Neutral and Non-Neutral (other 4 categories).</a:t>
            </a:r>
            <a:endParaRPr lang="en-US" sz="1000" dirty="0"/>
          </a:p>
          <a:p>
            <a:pPr marL="0" indent="0">
              <a:buSzPct val="100000"/>
              <a:buNone/>
            </a:pPr>
            <a:r>
              <a:rPr lang="en-US" sz="1000" dirty="0"/>
              <a:t>However, because this is about movie review, So </a:t>
            </a:r>
            <a:r>
              <a:rPr lang="en-US" sz="1000" b="1" dirty="0"/>
              <a:t>I think we care about the review with strong sentiments more.</a:t>
            </a:r>
            <a:r>
              <a:rPr lang="en-US" sz="1000" dirty="0"/>
              <a:t> </a:t>
            </a:r>
            <a:r>
              <a:rPr lang="en-US" sz="1000" b="1" dirty="0"/>
              <a:t>It’s obvious that sentiment lexicons successfully made it. </a:t>
            </a:r>
          </a:p>
          <a:p>
            <a:pPr marL="0" indent="0">
              <a:buSzPct val="100000"/>
              <a:buNone/>
            </a:pPr>
            <a:r>
              <a:rPr lang="en-US" sz="1000" dirty="0"/>
              <a:t>Because the sentiment lexicon analyzes the sentence by words. It helps to figure more sentences with stronger sentiment. </a:t>
            </a:r>
            <a:r>
              <a:rPr lang="en-US" sz="1000" b="1" dirty="0"/>
              <a:t>But maybe it’s too detail so sometimes it may misclassify some natural sentences like “I like the book version more” as positive. Hence it creates more type I error (Neutral but classified as Strong sentiment).</a:t>
            </a:r>
          </a:p>
          <a:p>
            <a:pPr marL="0" indent="0">
              <a:buSzPct val="100000"/>
              <a:buNone/>
            </a:pPr>
            <a:r>
              <a:rPr lang="en-US" sz="1000" dirty="0"/>
              <a:t>And because of it, type II error increased on “Neutral”. But again, I still think it’s a good result because we care about the reviews with strong sentiment more. </a:t>
            </a:r>
          </a:p>
          <a:p>
            <a:pPr marL="0" indent="0">
              <a:buSzPct val="100000"/>
              <a:buNone/>
            </a:pPr>
            <a:r>
              <a:rPr lang="en-US" sz="1000" b="1" dirty="0"/>
              <a:t>In conclusion, the performance of sentiment lexicons like LIWC and AFINN did a better job on finding out more sentences with sentiment. Whereas Alpha Filter and Trigram &amp; POS tags are doing better on the general purpose.</a:t>
            </a: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901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outdoor, several, crowd&#10;&#10;Description automatically generated">
            <a:extLst>
              <a:ext uri="{FF2B5EF4-FFF2-40B4-BE49-F238E27FC236}">
                <a16:creationId xmlns:a16="http://schemas.microsoft.com/office/drawing/2014/main" id="{9ED0305E-93A0-3947-A8FC-2656903DD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6"/>
          <a:stretch/>
        </p:blipFill>
        <p:spPr>
          <a:xfrm>
            <a:off x="0" y="49"/>
            <a:ext cx="9144000" cy="5143451"/>
          </a:xfrm>
          <a:prstGeom prst="rect">
            <a:avLst/>
          </a:prstGeom>
        </p:spPr>
      </p:pic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676284" cy="10711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  <a:highlight>
                  <a:srgbClr val="FF0000"/>
                </a:highlight>
              </a:rPr>
              <a:t>“Knowledge crowns those who seek her”</a:t>
            </a:r>
            <a:endParaRPr b="1" dirty="0">
              <a:solidFill>
                <a:schemeClr val="tx2"/>
              </a:solidFill>
              <a:highlight>
                <a:srgbClr val="FF0000"/>
              </a:highlight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407975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This Data Analytics project is an approach by following </a:t>
            </a:r>
            <a:r>
              <a:rPr lang="en-US" sz="1000" dirty="0" err="1"/>
              <a:t>OSEMiN</a:t>
            </a:r>
            <a:r>
              <a:rPr lang="en-US" sz="1000" dirty="0"/>
              <a:t> to turn data into information</a:t>
            </a:r>
          </a:p>
          <a:p>
            <a:pPr marL="0" indent="0">
              <a:buSzPct val="100000"/>
              <a:buNone/>
            </a:pPr>
            <a:r>
              <a:rPr lang="en-US" sz="1400" b="1" dirty="0"/>
              <a:t>Step 1: Obtain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Collect multiple datasets from Kaggle to shape a comprehensive story of Covid pandemic.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>
                <a:hlinkClick r:id="rId3"/>
              </a:rPr>
              <a:t>https://www.kaggle.com/gpreda/all-covid19-vaccines-tweets</a:t>
            </a: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>
                <a:hlinkClick r:id="rId4"/>
              </a:rPr>
              <a:t>https://www.kaggle.com/paultimothymooney/usa-covid19-vaccinations</a:t>
            </a: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>
                <a:hlinkClick r:id="rId5"/>
              </a:rPr>
              <a:t>https://www.kaggle.com/antgoldbloom/covid19-data-from-john-hopkins-university</a:t>
            </a: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u="sng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000" u="sng" dirty="0" err="1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www.kaggle.co</a:t>
            </a:r>
            <a:r>
              <a:rPr lang="en-US" sz="1000" u="sng" dirty="0" err="1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000" u="sng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000" u="sng" dirty="0">
                <a:solidFill>
                  <a:schemeClr val="accent1"/>
                </a:solidFill>
              </a:rPr>
              <a:t>datasets/</a:t>
            </a:r>
            <a:r>
              <a:rPr lang="en-US" sz="1000" u="sng" dirty="0" err="1">
                <a:solidFill>
                  <a:schemeClr val="accent1"/>
                </a:solidFill>
              </a:rPr>
              <a:t>bachrr</a:t>
            </a:r>
            <a:r>
              <a:rPr lang="en-US" sz="1000" u="sng" dirty="0">
                <a:solidFill>
                  <a:schemeClr val="accent1"/>
                </a:solidFill>
              </a:rPr>
              <a:t>/covid-chest-</a:t>
            </a:r>
            <a:r>
              <a:rPr lang="en-US" sz="1000" u="sng" dirty="0" err="1">
                <a:solidFill>
                  <a:schemeClr val="accent1"/>
                </a:solidFill>
              </a:rPr>
              <a:t>xray</a:t>
            </a:r>
            <a:endParaRPr lang="en-US" sz="1000" u="sng" dirty="0">
              <a:solidFill>
                <a:schemeClr val="accent1"/>
              </a:solidFill>
            </a:endParaRPr>
          </a:p>
          <a:p>
            <a:pPr marL="0" indent="0">
              <a:buSzPct val="100000"/>
              <a:buNone/>
            </a:pPr>
            <a:r>
              <a:rPr lang="en-US" sz="1400" b="1" dirty="0"/>
              <a:t>Step 2: Scrub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Which is also called Data Wrangling. Looking into the raw data and optimize the data quality by unifying data format, normalizing values and  filling in unknown data with a meaningful value like mean or zero…etc.</a:t>
            </a:r>
          </a:p>
          <a:p>
            <a:pPr marL="0" indent="0">
              <a:buSzPct val="100000"/>
              <a:buNone/>
            </a:pPr>
            <a:r>
              <a:rPr lang="en-US" sz="1000" dirty="0"/>
              <a:t>In this case, we fill in NA with a mean of the previous day and the next day.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Analytics Project</a:t>
            </a:r>
            <a:endParaRPr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4915020" y="793960"/>
            <a:ext cx="367518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3: Explore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Explore the data by creating visualization or a graph to gain an intuitive insight from the data 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2769A-2C3F-074A-8D3B-65E1699B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52" y="4287537"/>
            <a:ext cx="3994848" cy="291430"/>
          </a:xfrm>
          <a:prstGeom prst="rect">
            <a:avLst/>
          </a:prstGeom>
        </p:spPr>
      </p:pic>
      <p:pic>
        <p:nvPicPr>
          <p:cNvPr id="12" name="Google Shape;100;p15">
            <a:extLst>
              <a:ext uri="{FF2B5EF4-FFF2-40B4-BE49-F238E27FC236}">
                <a16:creationId xmlns:a16="http://schemas.microsoft.com/office/drawing/2014/main" id="{9907F9C2-7206-E54C-9737-B4B5E28BE4D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4268" y="1507700"/>
            <a:ext cx="2876692" cy="142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8;p22">
            <a:extLst>
              <a:ext uri="{FF2B5EF4-FFF2-40B4-BE49-F238E27FC236}">
                <a16:creationId xmlns:a16="http://schemas.microsoft.com/office/drawing/2014/main" id="{0AE32414-6048-FE41-9D9A-8E935BFAE34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4268" y="2963393"/>
            <a:ext cx="2857928" cy="1426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59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383736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4: Model - CNN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Create a Deep Learning model to classify X-Ray image to quickly determine it’s Normal or Pneumonia.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r>
              <a:rPr lang="en-US" sz="1000" dirty="0"/>
              <a:t>Train set: PNEUMONIA = 3875, NORMAL = 1341</a:t>
            </a:r>
          </a:p>
          <a:p>
            <a:pPr marL="0" indent="0">
              <a:buSzPct val="100000"/>
              <a:buNone/>
            </a:pPr>
            <a:r>
              <a:rPr lang="en-US" sz="1000" dirty="0"/>
              <a:t>Test set: PNEUMONIA = 390, NORMAL = 234</a:t>
            </a:r>
          </a:p>
          <a:p>
            <a:pPr marL="0" indent="0">
              <a:buSzPct val="100000"/>
              <a:buNone/>
            </a:pPr>
            <a:r>
              <a:rPr lang="en-US" sz="1000" dirty="0"/>
              <a:t>Validation set: PNEUMONIA = 8, NORMAL = 8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Analytics Project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C951E8-9AB2-B044-B5E8-20F98B2C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5" y="1809206"/>
            <a:ext cx="1651173" cy="13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CCF2D1-197D-3549-ABAC-5EDB2A62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990" y="1809207"/>
            <a:ext cx="1651173" cy="13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CA5F9-F2F4-B443-A747-681026C193E2}"/>
              </a:ext>
            </a:extLst>
          </p:cNvPr>
          <p:cNvSpPr txBox="1"/>
          <p:nvPr/>
        </p:nvSpPr>
        <p:spPr>
          <a:xfrm>
            <a:off x="1199847" y="1562985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1495-FE87-B54B-BB33-95A5F8AC06D5}"/>
              </a:ext>
            </a:extLst>
          </p:cNvPr>
          <p:cNvSpPr txBox="1"/>
          <p:nvPr/>
        </p:nvSpPr>
        <p:spPr>
          <a:xfrm>
            <a:off x="2797540" y="1562984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Pneumonia</a:t>
            </a:r>
          </a:p>
        </p:txBody>
      </p:sp>
      <p:sp>
        <p:nvSpPr>
          <p:cNvPr id="13" name="Google Shape;125;p17">
            <a:extLst>
              <a:ext uri="{FF2B5EF4-FFF2-40B4-BE49-F238E27FC236}">
                <a16:creationId xmlns:a16="http://schemas.microsoft.com/office/drawing/2014/main" id="{52DE5CC1-BD20-5B44-A915-1940351CB0D5}"/>
              </a:ext>
            </a:extLst>
          </p:cNvPr>
          <p:cNvSpPr txBox="1">
            <a:spLocks/>
          </p:cNvSpPr>
          <p:nvPr/>
        </p:nvSpPr>
        <p:spPr>
          <a:xfrm>
            <a:off x="4915020" y="793960"/>
            <a:ext cx="367518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000" dirty="0"/>
              <a:t>We directly applied transfer learning by using champion models:</a:t>
            </a:r>
          </a:p>
          <a:p>
            <a:pPr marL="0" indent="0">
              <a:buSzPct val="100000"/>
              <a:buNone/>
            </a:pPr>
            <a:r>
              <a:rPr lang="en-US" sz="1000" dirty="0"/>
              <a:t>Densenet121, InceptionV3,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b="1" dirty="0" err="1"/>
              <a:t>DenseNet</a:t>
            </a:r>
            <a:r>
              <a:rPr lang="en-US" sz="1000" b="1" dirty="0"/>
              <a:t>: </a:t>
            </a:r>
            <a:r>
              <a:rPr lang="en-US" sz="1000" dirty="0"/>
              <a:t>utilizes dense connections between layers, through Dense Blocks, where we connect all layers (with matching feature-map sizes) directly with each other.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b="1" dirty="0"/>
              <a:t>Inception-V3: </a:t>
            </a:r>
            <a:r>
              <a:rPr lang="en-US" sz="1000" dirty="0"/>
              <a:t>makes several improvements including using Label Smoothing, Factorized 7 x 7 convolutions, and the use of an auxiliary classifier to propagate label information lower down the network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b="1" dirty="0"/>
              <a:t>EfficientNetB4: </a:t>
            </a:r>
            <a:r>
              <a:rPr lang="en-US" sz="1000" dirty="0"/>
              <a:t>a novel model scaling method that uses a simple yet highly effective </a:t>
            </a:r>
            <a:r>
              <a:rPr lang="en-US" sz="1000" i="1" dirty="0"/>
              <a:t>compound coefficient</a:t>
            </a:r>
            <a:r>
              <a:rPr lang="en-US" sz="1000" dirty="0"/>
              <a:t> to scale up CNNs in a more structured manner.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C8B9049-5D88-F540-9F92-61D84E0C4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976875"/>
              </p:ext>
            </p:extLst>
          </p:nvPr>
        </p:nvGraphicFramePr>
        <p:xfrm>
          <a:off x="4915020" y="3130144"/>
          <a:ext cx="3675192" cy="1024452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17548">
                  <a:extLst>
                    <a:ext uri="{9D8B030D-6E8A-4147-A177-3AD203B41FA5}">
                      <a16:colId xmlns:a16="http://schemas.microsoft.com/office/drawing/2014/main" val="1776012064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2584111652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3572482094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1498467236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2124250921"/>
                    </a:ext>
                  </a:extLst>
                </a:gridCol>
              </a:tblGrid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Model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Accuracy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399790"/>
                  </a:ext>
                </a:extLst>
              </a:tr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DenseNet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63.6%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561695"/>
                  </a:ext>
                </a:extLst>
              </a:tr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Inception-V3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86.5%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87569"/>
                  </a:ext>
                </a:extLst>
              </a:tr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EfficientNetB4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44.4%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18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055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546F5-CD56-1D4F-8F74-E1F5EA7CB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6" descr="Vision and Mission Statements - Syracuse.edu">
            <a:extLst>
              <a:ext uri="{FF2B5EF4-FFF2-40B4-BE49-F238E27FC236}">
                <a16:creationId xmlns:a16="http://schemas.microsoft.com/office/drawing/2014/main" id="{0D38D8C5-8F80-8D49-A7CE-8C622F4D4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  <a14:imgEffect>
                      <a14:colorTemperature colorTemp="7133"/>
                    </a14:imgEffect>
                    <a14:imgEffect>
                      <a14:saturation sat="200000"/>
                    </a14:imgEffect>
                    <a14:imgEffect>
                      <a14:brightnessContrast bright="7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97" t="8521" r="5597" b="1681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89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My ADS Journey 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553449" y="949228"/>
            <a:ext cx="6898911" cy="32450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</a:rPr>
              <a:t>The path in the program that I selected is about data engineering. I took all classes from database foundation to real world application like data warehouse as well as more hardware related field like distributed file system (Hadoop). All these classes provide me a comprehensive knowledge from physical computer infrastructure to virtual data information extraction.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</a:rPr>
              <a:t>Not to mention the core courses which are focus on machine learning and analytics, I gained abundant hands-on experience to explore data, tell a good story with statistical thinking and predict the future with the model that built by AI. I’m confident and ready to be a data scientist to work in the industry.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</a:rPr>
              <a:t>In this program, I met many wonderful people, made new friends and learned from brilliant, knowledgeable professors from various fields. It’s a wonderful journey. Go Orange!!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116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335" name="Google Shape;335;p35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Special thanks to all the people who made and released these awesome resources for free:</a:t>
            </a:r>
            <a:endParaRPr sz="12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 sz="1200" dirty="0"/>
              <a:t>Presentation template by </a:t>
            </a:r>
            <a:r>
              <a:rPr lang="en" sz="1200" u="sng" dirty="0">
                <a:solidFill>
                  <a:schemeClr val="hlink"/>
                </a:solidFill>
                <a:hlinkClick r:id="rId3"/>
              </a:rPr>
              <a:t>SlidesCarnival</a:t>
            </a:r>
            <a:endParaRPr sz="12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1200" dirty="0"/>
              <a:t>Photographs by </a:t>
            </a:r>
            <a:r>
              <a:rPr lang="en" sz="1200" u="sng" dirty="0">
                <a:solidFill>
                  <a:schemeClr val="hlink"/>
                </a:solidFill>
                <a:hlinkClick r:id="rId4"/>
              </a:rPr>
              <a:t>Unsplash</a:t>
            </a:r>
            <a:endParaRPr lang="en" sz="1200" u="sng" dirty="0">
              <a:solidFill>
                <a:schemeClr val="hlink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200" dirty="0"/>
              <a:t>Photographs by </a:t>
            </a:r>
            <a:r>
              <a:rPr lang="en" sz="1200" u="sng" dirty="0" err="1">
                <a:solidFill>
                  <a:schemeClr val="hlink"/>
                </a:solidFill>
              </a:rPr>
              <a:t>Sutterstock</a:t>
            </a:r>
            <a:endParaRPr lang="en" sz="1200" u="sng" dirty="0">
              <a:solidFill>
                <a:schemeClr val="hlink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200" dirty="0"/>
              <a:t>Photographs by </a:t>
            </a:r>
            <a:r>
              <a:rPr lang="en-US" sz="1200" dirty="0">
                <a:hlinkClick r:id="rId5"/>
              </a:rPr>
              <a:t>https://www.syracuse.edu/about/social-media/images/</a:t>
            </a:r>
            <a:endParaRPr lang="en-US" sz="1200" dirty="0"/>
          </a:p>
          <a:p>
            <a:pPr>
              <a:lnSpc>
                <a:spcPct val="115000"/>
              </a:lnSpc>
              <a:spcBef>
                <a:spcPts val="0"/>
              </a:spcBef>
            </a:pPr>
            <a:endParaRPr lang="en" sz="1200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endParaRPr lang="en" sz="1200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endParaRPr sz="1200" dirty="0"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33855-2110-B740-93FA-04F023F722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9" name="Picture 8" descr="A picture containing indoor, megaphone, close&#10;&#10;Description automatically generated">
            <a:extLst>
              <a:ext uri="{FF2B5EF4-FFF2-40B4-BE49-F238E27FC236}">
                <a16:creationId xmlns:a16="http://schemas.microsoft.com/office/drawing/2014/main" id="{ACBE6AA9-C5F5-0641-B0A2-67864290C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0" r="-10869"/>
          <a:stretch/>
        </p:blipFill>
        <p:spPr>
          <a:xfrm>
            <a:off x="0" y="0"/>
            <a:ext cx="106744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Portfolio Milestone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2"/>
          </p:nvPr>
        </p:nvSpPr>
        <p:spPr>
          <a:xfrm>
            <a:off x="3962185" y="1261570"/>
            <a:ext cx="3858574" cy="3150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Course list</a:t>
            </a:r>
            <a:endParaRPr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659 Data Admin Concepts &amp; Database Management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769 Advanced Database Management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722 Data Warehouse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687 Applied Data Science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707 Applied Machine Learning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664 Natural Language Processing</a:t>
            </a:r>
          </a:p>
          <a:p>
            <a:pPr marL="0" lv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772 Quantitative Reasoning in Data Science</a:t>
            </a:r>
          </a:p>
          <a:p>
            <a:pPr marL="0" lv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718 Big Data Analytics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623 Introduction to Information Security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MBC 638 Data Analysis and Decision Making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SCM 651 Business Analytics</a:t>
            </a:r>
            <a:endParaRPr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M.S. in Applied Data Science</a:t>
            </a:r>
            <a:endParaRPr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Applied Data Science program at Syracuse university’s School of Information Studies is a practitioner’s degree – while the curriculum is founded upon firm theoretical underpinnings, the program is designed to be a professional program with a strong emphasis on the applications of data science to enterprise operations and processes, particularly in the areas of data capture, management, analysis and communication for decision.</a:t>
            </a:r>
            <a:endParaRPr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7742734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Elements of Applied Data Science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46" name="Google Shape;246;p28"/>
          <p:cNvGrpSpPr/>
          <p:nvPr/>
        </p:nvGrpSpPr>
        <p:grpSpPr>
          <a:xfrm>
            <a:off x="497897" y="2367800"/>
            <a:ext cx="2396741" cy="1289700"/>
            <a:chOff x="878897" y="1986800"/>
            <a:chExt cx="2396741" cy="1289700"/>
          </a:xfrm>
        </p:grpSpPr>
        <p:sp>
          <p:nvSpPr>
            <p:cNvPr id="247" name="Google Shape;247;p28"/>
            <p:cNvSpPr txBox="1"/>
            <p:nvPr/>
          </p:nvSpPr>
          <p:spPr>
            <a:xfrm>
              <a:off x="878897" y="1986800"/>
              <a:ext cx="1568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Business Analytics </a:t>
              </a:r>
              <a:endParaRPr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Analyze data with statistics theory like normal distribution, hypothesis test...etc. as well as tool like fishbone diagram to explore and make a data driven decision </a:t>
              </a:r>
              <a:endParaRPr sz="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8" name="Google Shape;248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9" name="Google Shape;249;p28"/>
          <p:cNvGrpSpPr/>
          <p:nvPr/>
        </p:nvGrpSpPr>
        <p:grpSpPr>
          <a:xfrm>
            <a:off x="4828948" y="1441350"/>
            <a:ext cx="2788866" cy="1289700"/>
            <a:chOff x="5209838" y="1060350"/>
            <a:chExt cx="3610650" cy="12897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Data Management</a:t>
              </a:r>
              <a:endParaRPr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Well storage data with solid foundation of database building to various big data applications. Extract data to be data warehouse as the foundation of Business Analytics</a:t>
              </a:r>
              <a:endParaRPr sz="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51" name="Google Shape;251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" name="Google Shape;252;p28"/>
          <p:cNvGrpSpPr/>
          <p:nvPr/>
        </p:nvGrpSpPr>
        <p:grpSpPr>
          <a:xfrm>
            <a:off x="4828948" y="3401450"/>
            <a:ext cx="2788866" cy="1289700"/>
            <a:chOff x="5209838" y="3020450"/>
            <a:chExt cx="3610650" cy="1289700"/>
          </a:xfrm>
        </p:grpSpPr>
        <p:sp>
          <p:nvSpPr>
            <p:cNvPr id="253" name="Google Shape;253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Model &amp; Prediction</a:t>
              </a:r>
              <a:endParaRPr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Find out useful variables, then applied various Machine Learning and Data Mining Model to interpret the data to predict the future</a:t>
              </a:r>
              <a:endParaRPr sz="8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54" name="Google Shape;254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5" name="Google Shape;255;p28"/>
          <p:cNvGrpSpPr/>
          <p:nvPr/>
        </p:nvGrpSpPr>
        <p:grpSpPr>
          <a:xfrm>
            <a:off x="2788983" y="1596348"/>
            <a:ext cx="2799294" cy="2795941"/>
            <a:chOff x="3169983" y="1163229"/>
            <a:chExt cx="2799294" cy="2795941"/>
          </a:xfrm>
        </p:grpSpPr>
        <p:sp>
          <p:nvSpPr>
            <p:cNvPr id="256" name="Google Shape;256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60" name="Google Shape;260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3" name="Google Shape;263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6" name="Google Shape;266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0;p23">
            <a:extLst>
              <a:ext uri="{FF2B5EF4-FFF2-40B4-BE49-F238E27FC236}">
                <a16:creationId xmlns:a16="http://schemas.microsoft.com/office/drawing/2014/main" id="{66D3A2F9-EB78-C645-BD01-C2201B00CA5E}"/>
              </a:ext>
            </a:extLst>
          </p:cNvPr>
          <p:cNvSpPr txBox="1"/>
          <p:nvPr/>
        </p:nvSpPr>
        <p:spPr>
          <a:xfrm>
            <a:off x="3504756" y="3753653"/>
            <a:ext cx="15780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Machine Learning &amp; Data Mining</a:t>
            </a:r>
            <a:endParaRPr sz="1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193;p23">
            <a:extLst>
              <a:ext uri="{FF2B5EF4-FFF2-40B4-BE49-F238E27FC236}">
                <a16:creationId xmlns:a16="http://schemas.microsoft.com/office/drawing/2014/main" id="{A8B94680-7ABF-C24A-88D1-99F57E4300F5}"/>
              </a:ext>
            </a:extLst>
          </p:cNvPr>
          <p:cNvSpPr txBox="1"/>
          <p:nvPr/>
        </p:nvSpPr>
        <p:spPr>
          <a:xfrm rot="3725110" flipH="1">
            <a:off x="4290015" y="2255724"/>
            <a:ext cx="1577671" cy="5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 &amp; Information security</a:t>
            </a:r>
            <a:endParaRPr sz="1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187;p23">
            <a:extLst>
              <a:ext uri="{FF2B5EF4-FFF2-40B4-BE49-F238E27FC236}">
                <a16:creationId xmlns:a16="http://schemas.microsoft.com/office/drawing/2014/main" id="{213408B0-2EC4-5841-A199-EA722B241725}"/>
              </a:ext>
            </a:extLst>
          </p:cNvPr>
          <p:cNvSpPr txBox="1"/>
          <p:nvPr/>
        </p:nvSpPr>
        <p:spPr>
          <a:xfrm rot="-3779206">
            <a:off x="2490350" y="2267757"/>
            <a:ext cx="1577952" cy="56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Statistics &amp; Analytics</a:t>
            </a:r>
            <a:endParaRPr sz="1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" name="Google Shape;532;p37">
            <a:extLst>
              <a:ext uri="{FF2B5EF4-FFF2-40B4-BE49-F238E27FC236}">
                <a16:creationId xmlns:a16="http://schemas.microsoft.com/office/drawing/2014/main" id="{9C6A9EA7-3E26-9E43-855F-C8221529DB02}"/>
              </a:ext>
            </a:extLst>
          </p:cNvPr>
          <p:cNvGrpSpPr/>
          <p:nvPr/>
        </p:nvGrpSpPr>
        <p:grpSpPr>
          <a:xfrm>
            <a:off x="2340561" y="2664197"/>
            <a:ext cx="378750" cy="277698"/>
            <a:chOff x="3936375" y="3703750"/>
            <a:chExt cx="453050" cy="332175"/>
          </a:xfrm>
        </p:grpSpPr>
        <p:sp>
          <p:nvSpPr>
            <p:cNvPr id="33" name="Google Shape;533;p37">
              <a:extLst>
                <a:ext uri="{FF2B5EF4-FFF2-40B4-BE49-F238E27FC236}">
                  <a16:creationId xmlns:a16="http://schemas.microsoft.com/office/drawing/2014/main" id="{2C0A869A-9601-4C41-B005-641B186791C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4;p37">
              <a:extLst>
                <a:ext uri="{FF2B5EF4-FFF2-40B4-BE49-F238E27FC236}">
                  <a16:creationId xmlns:a16="http://schemas.microsoft.com/office/drawing/2014/main" id="{7D45E6A9-EF9C-E949-A435-9EE8100B05F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5;p37">
              <a:extLst>
                <a:ext uri="{FF2B5EF4-FFF2-40B4-BE49-F238E27FC236}">
                  <a16:creationId xmlns:a16="http://schemas.microsoft.com/office/drawing/2014/main" id="{8F3AA7BE-9371-F845-B96B-65F54DB34A6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36;p37">
              <a:extLst>
                <a:ext uri="{FF2B5EF4-FFF2-40B4-BE49-F238E27FC236}">
                  <a16:creationId xmlns:a16="http://schemas.microsoft.com/office/drawing/2014/main" id="{D3AB54AE-8EAE-D045-BCC4-075A873FD5BF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37;p37">
              <a:extLst>
                <a:ext uri="{FF2B5EF4-FFF2-40B4-BE49-F238E27FC236}">
                  <a16:creationId xmlns:a16="http://schemas.microsoft.com/office/drawing/2014/main" id="{54A6E741-24E7-1C44-9FCD-C482C7B2C417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04;p37">
            <a:extLst>
              <a:ext uri="{FF2B5EF4-FFF2-40B4-BE49-F238E27FC236}">
                <a16:creationId xmlns:a16="http://schemas.microsoft.com/office/drawing/2014/main" id="{A1D16562-16B8-DA48-A062-B0EA8AEC1D16}"/>
              </a:ext>
            </a:extLst>
          </p:cNvPr>
          <p:cNvGrpSpPr/>
          <p:nvPr/>
        </p:nvGrpSpPr>
        <p:grpSpPr>
          <a:xfrm>
            <a:off x="5396520" y="3621912"/>
            <a:ext cx="427781" cy="316489"/>
            <a:chOff x="5255200" y="3006475"/>
            <a:chExt cx="511700" cy="378575"/>
          </a:xfrm>
        </p:grpSpPr>
        <p:sp>
          <p:nvSpPr>
            <p:cNvPr id="39" name="Google Shape;505;p37">
              <a:extLst>
                <a:ext uri="{FF2B5EF4-FFF2-40B4-BE49-F238E27FC236}">
                  <a16:creationId xmlns:a16="http://schemas.microsoft.com/office/drawing/2014/main" id="{A5446EC0-B70B-514A-8A57-83A2AC1BC04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6;p37">
              <a:extLst>
                <a:ext uri="{FF2B5EF4-FFF2-40B4-BE49-F238E27FC236}">
                  <a16:creationId xmlns:a16="http://schemas.microsoft.com/office/drawing/2014/main" id="{E32EC0BF-CE30-8849-9F95-98A5973C2F6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399;p37">
            <a:extLst>
              <a:ext uri="{FF2B5EF4-FFF2-40B4-BE49-F238E27FC236}">
                <a16:creationId xmlns:a16="http://schemas.microsoft.com/office/drawing/2014/main" id="{C8DC5B73-1B77-1B44-B2C7-6497CFD6E5B3}"/>
              </a:ext>
            </a:extLst>
          </p:cNvPr>
          <p:cNvGrpSpPr/>
          <p:nvPr/>
        </p:nvGrpSpPr>
        <p:grpSpPr>
          <a:xfrm>
            <a:off x="5349268" y="1583781"/>
            <a:ext cx="347107" cy="420111"/>
            <a:chOff x="584925" y="922575"/>
            <a:chExt cx="415200" cy="502525"/>
          </a:xfrm>
        </p:grpSpPr>
        <p:sp>
          <p:nvSpPr>
            <p:cNvPr id="42" name="Google Shape;400;p37">
              <a:extLst>
                <a:ext uri="{FF2B5EF4-FFF2-40B4-BE49-F238E27FC236}">
                  <a16:creationId xmlns:a16="http://schemas.microsoft.com/office/drawing/2014/main" id="{E49D2D3E-E1B0-4241-88C9-9CEB4F528537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1;p37">
              <a:extLst>
                <a:ext uri="{FF2B5EF4-FFF2-40B4-BE49-F238E27FC236}">
                  <a16:creationId xmlns:a16="http://schemas.microsoft.com/office/drawing/2014/main" id="{2B81FB9A-C439-1740-911A-1A2BA0FCF0DE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AEC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2;p37">
              <a:extLst>
                <a:ext uri="{FF2B5EF4-FFF2-40B4-BE49-F238E27FC236}">
                  <a16:creationId xmlns:a16="http://schemas.microsoft.com/office/drawing/2014/main" id="{19B65195-A4E4-B941-84FA-0BEF735B466E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905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491319" y="330758"/>
            <a:ext cx="736863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Database &amp; Information Security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Database is the foundation of Data Science, like a Grocery store to a Chef or Ammunition to the Army</a:t>
            </a:r>
            <a:endParaRPr sz="3600" b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B13E84D-BE55-B142-8A78-96D76D56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/>
          <a:stretch/>
        </p:blipFill>
        <p:spPr>
          <a:xfrm>
            <a:off x="491319" y="1990316"/>
            <a:ext cx="3339830" cy="1878654"/>
          </a:xfrm>
          <a:prstGeom prst="rect">
            <a:avLst/>
          </a:prstGeom>
        </p:spPr>
      </p:pic>
      <p:sp>
        <p:nvSpPr>
          <p:cNvPr id="6" name="Google Shape;97;p13">
            <a:extLst>
              <a:ext uri="{FF2B5EF4-FFF2-40B4-BE49-F238E27FC236}">
                <a16:creationId xmlns:a16="http://schemas.microsoft.com/office/drawing/2014/main" id="{869BDD5B-CEDB-AE47-8F9E-5C84ABC006B6}"/>
              </a:ext>
            </a:extLst>
          </p:cNvPr>
          <p:cNvSpPr txBox="1">
            <a:spLocks/>
          </p:cNvSpPr>
          <p:nvPr/>
        </p:nvSpPr>
        <p:spPr>
          <a:xfrm>
            <a:off x="4175634" y="1990316"/>
            <a:ext cx="4304950" cy="18786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Understand different types of data to build a secured database to clearly store structured data and conduct transaction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Deploy these data on a scalable and robust distributed systems like Hadoop like Data Lake to handle all types of big data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Eventually with Data Warehouse concept to perform ETL, create data sets that precisely fulfill the needs for Business Analytics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Build, Manage &amp; Protect the Database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3729262" y="889907"/>
            <a:ext cx="4149820" cy="40638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Examine data structures, file organizations, concepts, and principles of database management systems (DBMS) as well as data analysis, database design, data modeling, database management, and database implementation.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Follow the process below to build up a database from scratch: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 dirty="0"/>
              <a:t>Conceptual </a:t>
            </a:r>
            <a:r>
              <a:rPr lang="en" sz="1000" b="1" dirty="0">
                <a:sym typeface="Wingdings" pitchFamily="2" charset="2"/>
              </a:rPr>
              <a:t> Logical  External  Internal  Physical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Define the business rules and identification of the entities and relationships in the model. Set up attributes and keys and their types.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Solve Problems by constructing database queries using SQL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Recommend and justify strategies for managing data security, privacy, audit/control, fraud detection, backup and recovery with MS Access and SQL Server</a:t>
            </a:r>
          </a:p>
          <a:p>
            <a:pPr marL="0" indent="0">
              <a:buNone/>
            </a:pPr>
            <a:r>
              <a:rPr lang="en-US" sz="1000" dirty="0"/>
              <a:t>Advanced concept and SQL skills with the relational data base model, such as transactions, concurrency control, performance and security. To build up a robust database can safely handle dynamic changes like temporal table.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T-SQL Transaction Commands like Commit, Rollback to meet ACID (Atomic, Consistent, Isolated, Durable)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Serializability and Locking Mechanisms to maintain concurrency control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Define permissions and securable to ensure database security</a:t>
            </a:r>
          </a:p>
          <a:p>
            <a:pPr marL="0" indent="0">
              <a:buNone/>
            </a:pPr>
            <a:endParaRPr sz="1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C5FBEE5-2E19-2048-9A50-82086471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2" y="2742240"/>
            <a:ext cx="2494993" cy="192668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9E893F2-FFC5-7746-AEA0-4E5299343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77" y="967208"/>
            <a:ext cx="2874524" cy="16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41736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Application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4E97FF-5F05-8B4B-A152-86D9396B1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3170" r="8124" b="3447"/>
          <a:stretch/>
        </p:blipFill>
        <p:spPr>
          <a:xfrm>
            <a:off x="4785869" y="719230"/>
            <a:ext cx="2817250" cy="185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s per CAP theorem which category does memcached fall into? - Stack Overflow">
            <a:extLst>
              <a:ext uri="{FF2B5EF4-FFF2-40B4-BE49-F238E27FC236}">
                <a16:creationId xmlns:a16="http://schemas.microsoft.com/office/drawing/2014/main" id="{B1CB3D80-1AD6-E849-9C0C-134B689BC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r="12630"/>
          <a:stretch/>
        </p:blipFill>
        <p:spPr bwMode="auto">
          <a:xfrm>
            <a:off x="539902" y="906527"/>
            <a:ext cx="1352282" cy="15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D1B07BE6-0AF8-604C-A892-50A040FF7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02" y="2571750"/>
            <a:ext cx="3791458" cy="22041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No database can perfectly fulfill CAP theorem. However, we can freely combine any of them based on our needs per Polyglot Persistence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MongoDB – Product catalog and blog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Redis – Shopping cart and web page cache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Cassandra – Audit and activity logs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MySQL – Order processing and payments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Hadoop – Data analytics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Neo4j – Social graph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None/>
            </a:pPr>
            <a:endParaRPr sz="1000"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98EA826B-2750-A34E-9A6E-7A29635EAA08}"/>
              </a:ext>
            </a:extLst>
          </p:cNvPr>
          <p:cNvSpPr txBox="1">
            <a:spLocks/>
          </p:cNvSpPr>
          <p:nvPr/>
        </p:nvSpPr>
        <p:spPr>
          <a:xfrm>
            <a:off x="2052041" y="906527"/>
            <a:ext cx="2237790" cy="143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CAP theorem can be used on all kinds of database system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CA – RDBMSs like Oracle, MySQL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CP – Single-master systems like MongoDB, HBase and HDFS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AP – Eventual consistency systems like CouchDB, Cassandra and Dynamo</a:t>
            </a:r>
          </a:p>
          <a:p>
            <a:pPr marL="0" indent="0">
              <a:buFont typeface="Lato Light"/>
              <a:buNone/>
            </a:pPr>
            <a:endParaRPr lang="en-US" sz="1000" dirty="0"/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0387986C-7DCC-1F4B-B629-1B116EE274A2}"/>
              </a:ext>
            </a:extLst>
          </p:cNvPr>
          <p:cNvSpPr txBox="1">
            <a:spLocks/>
          </p:cNvSpPr>
          <p:nvPr/>
        </p:nvSpPr>
        <p:spPr>
          <a:xfrm>
            <a:off x="4484138" y="2571750"/>
            <a:ext cx="3420712" cy="220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Hadoop is the way from data to big data by the scale out design. Following HDFS </a:t>
            </a:r>
          </a:p>
          <a:p>
            <a:pPr marL="0" indent="0">
              <a:buFont typeface="Lato Light"/>
              <a:buNone/>
            </a:pPr>
            <a:r>
              <a:rPr lang="en-US" sz="1000" dirty="0"/>
              <a:t>Data is stored as it is and chunked into blocks and distributed to data nodes across a cluster and managed by a name node.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Data stored as they are, schema applied when data are read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Name Node is the master node to determine and maintain how the blocks of data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Data split into blocks and are distributed over physical Data Nodes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Default replication for failover</a:t>
            </a:r>
          </a:p>
          <a:p>
            <a:pPr marL="0" indent="0">
              <a:buFont typeface="Lato Light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4368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F58A-9774-B04D-B5D2-1517C1FDA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F7CABDA-3125-CF44-88A1-0428896C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6" b="7858"/>
          <a:stretch/>
        </p:blipFill>
        <p:spPr>
          <a:xfrm>
            <a:off x="0" y="0"/>
            <a:ext cx="9144000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5903"/>
      </p:ext>
    </p:extLst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10669</TotalTime>
  <Words>2872</Words>
  <Application>Microsoft Macintosh PowerPoint</Application>
  <PresentationFormat>On-screen Show (16:9)</PresentationFormat>
  <Paragraphs>379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Lato Black</vt:lpstr>
      <vt:lpstr>Lato Light</vt:lpstr>
      <vt:lpstr>Roboto</vt:lpstr>
      <vt:lpstr>Arial</vt:lpstr>
      <vt:lpstr>Wingdings</vt:lpstr>
      <vt:lpstr>Lato</vt:lpstr>
      <vt:lpstr>Silvia template</vt:lpstr>
      <vt:lpstr>Master of Science Applied Data Science</vt:lpstr>
      <vt:lpstr>Charlie Lee</vt:lpstr>
      <vt:lpstr>PowerPoint Presentation</vt:lpstr>
      <vt:lpstr>Portfolio Milestone</vt:lpstr>
      <vt:lpstr>The Elements of Applied Data Science</vt:lpstr>
      <vt:lpstr>PowerPoint Presentation</vt:lpstr>
      <vt:lpstr>Build, Manage &amp; Protect the Database</vt:lpstr>
      <vt:lpstr>Big Data Application</vt:lpstr>
      <vt:lpstr>PowerPoint Presentation</vt:lpstr>
      <vt:lpstr>PowerPoint Presentation</vt:lpstr>
      <vt:lpstr>PowerPoint Presentation</vt:lpstr>
      <vt:lpstr>PowerPoint Presentation</vt:lpstr>
      <vt:lpstr>Quantitative Reasoning with Statistics</vt:lpstr>
      <vt:lpstr>PowerPoint Presentation</vt:lpstr>
      <vt:lpstr>PowerPoint Presentation</vt:lpstr>
      <vt:lpstr>ML &amp; DL Algorithms</vt:lpstr>
      <vt:lpstr>PowerPoint Presentation</vt:lpstr>
      <vt:lpstr>Natural Language Processing - Theory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My ADS Journey 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of Science Applied Data Science</dc:title>
  <cp:lastModifiedBy>Cherngywh Lee</cp:lastModifiedBy>
  <cp:revision>17</cp:revision>
  <dcterms:modified xsi:type="dcterms:W3CDTF">2022-03-19T02:55:17Z</dcterms:modified>
</cp:coreProperties>
</file>